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33"/>
  </p:notesMasterIdLst>
  <p:sldIdLst>
    <p:sldId id="256" r:id="rId2"/>
    <p:sldId id="257" r:id="rId3"/>
    <p:sldId id="259" r:id="rId4"/>
    <p:sldId id="260" r:id="rId5"/>
    <p:sldId id="261" r:id="rId6"/>
    <p:sldId id="265" r:id="rId7"/>
    <p:sldId id="262" r:id="rId8"/>
    <p:sldId id="264" r:id="rId9"/>
    <p:sldId id="263" r:id="rId10"/>
    <p:sldId id="306" r:id="rId11"/>
    <p:sldId id="266" r:id="rId12"/>
    <p:sldId id="268" r:id="rId13"/>
    <p:sldId id="270" r:id="rId14"/>
    <p:sldId id="271" r:id="rId15"/>
    <p:sldId id="272" r:id="rId16"/>
    <p:sldId id="273" r:id="rId17"/>
    <p:sldId id="274" r:id="rId18"/>
    <p:sldId id="305" r:id="rId19"/>
    <p:sldId id="277" r:id="rId20"/>
    <p:sldId id="278" r:id="rId21"/>
    <p:sldId id="279" r:id="rId22"/>
    <p:sldId id="281" r:id="rId23"/>
    <p:sldId id="284" r:id="rId24"/>
    <p:sldId id="287" r:id="rId25"/>
    <p:sldId id="290" r:id="rId26"/>
    <p:sldId id="292" r:id="rId27"/>
    <p:sldId id="295" r:id="rId28"/>
    <p:sldId id="296" r:id="rId29"/>
    <p:sldId id="300" r:id="rId30"/>
    <p:sldId id="303" r:id="rId31"/>
    <p:sldId id="30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9EC-4BA0-8F41-3CCEB85CE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9EC-4BA0-8F41-3CCEB85CE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9EC-4BA0-8F41-3CCEB85CE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9EC-4BA0-8F41-3CCEB85CEEF6}"/>
              </c:ext>
            </c:extLst>
          </c:dPt>
          <c:cat>
            <c:strRef>
              <c:f>Sheet1!$A$2:$A$5</c:f>
              <c:strCache>
                <c:ptCount val="1"/>
                <c:pt idx="0">
                  <c:v>1st Qtr</c:v>
                </c:pt>
              </c:strCache>
            </c:strRef>
          </c:cat>
          <c:val>
            <c:numRef>
              <c:f>Sheet1!$B$2:$B$5</c:f>
              <c:numCache>
                <c:formatCode>General</c:formatCode>
                <c:ptCount val="4"/>
                <c:pt idx="0">
                  <c:v>6.4516129032258063E-2</c:v>
                </c:pt>
                <c:pt idx="3">
                  <c:v>0.93548387096774199</c:v>
                </c:pt>
              </c:numCache>
            </c:numRef>
          </c:val>
          <c:extLst>
            <c:ext xmlns:c16="http://schemas.microsoft.com/office/drawing/2014/chart" uri="{C3380CC4-5D6E-409C-BE32-E72D297353CC}">
              <c16:uniqueId val="{00000008-59EC-4BA0-8F41-3CCEB85CEEF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94-4759-A74E-07284BDD2E1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94-4759-A74E-07284BDD2E1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94-4759-A74E-07284BDD2E1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94-4759-A74E-07284BDD2E15}"/>
              </c:ext>
            </c:extLst>
          </c:dPt>
          <c:cat>
            <c:strRef>
              <c:f>Sheet1!$A$2:$A$5</c:f>
              <c:strCache>
                <c:ptCount val="1"/>
                <c:pt idx="0">
                  <c:v>1st Qtr</c:v>
                </c:pt>
              </c:strCache>
            </c:strRef>
          </c:cat>
          <c:val>
            <c:numRef>
              <c:f>Sheet1!$B$2:$B$5</c:f>
              <c:numCache>
                <c:formatCode>General</c:formatCode>
                <c:ptCount val="4"/>
                <c:pt idx="0">
                  <c:v>0.35483870967741937</c:v>
                </c:pt>
                <c:pt idx="3">
                  <c:v>0.64516129032258063</c:v>
                </c:pt>
              </c:numCache>
            </c:numRef>
          </c:val>
          <c:extLst>
            <c:ext xmlns:c16="http://schemas.microsoft.com/office/drawing/2014/chart" uri="{C3380CC4-5D6E-409C-BE32-E72D297353CC}">
              <c16:uniqueId val="{00000008-FA94-4759-A74E-07284BDD2E1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61-42E2-82B6-C326383F9A5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61-42E2-82B6-C326383F9A5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61-42E2-82B6-C326383F9A5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61-42E2-82B6-C326383F9A5E}"/>
              </c:ext>
            </c:extLst>
          </c:dPt>
          <c:cat>
            <c:strRef>
              <c:f>Sheet1!$A$2:$A$5</c:f>
              <c:strCache>
                <c:ptCount val="1"/>
                <c:pt idx="0">
                  <c:v>1st Qtr</c:v>
                </c:pt>
              </c:strCache>
            </c:strRef>
          </c:cat>
          <c:val>
            <c:numRef>
              <c:f>Sheet1!$B$2:$B$5</c:f>
              <c:numCache>
                <c:formatCode>General</c:formatCode>
                <c:ptCount val="4"/>
                <c:pt idx="0">
                  <c:v>0.38709677419354838</c:v>
                </c:pt>
                <c:pt idx="3">
                  <c:v>0.61290322580645162</c:v>
                </c:pt>
              </c:numCache>
            </c:numRef>
          </c:val>
          <c:extLst>
            <c:ext xmlns:c16="http://schemas.microsoft.com/office/drawing/2014/chart" uri="{C3380CC4-5D6E-409C-BE32-E72D297353CC}">
              <c16:uniqueId val="{00000008-0F61-42E2-82B6-C326383F9A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82D-42A6-8EA5-2D49737E869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82D-42A6-8EA5-2D49737E869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82D-42A6-8EA5-2D49737E869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82D-42A6-8EA5-2D49737E8691}"/>
              </c:ext>
            </c:extLst>
          </c:dPt>
          <c:cat>
            <c:strRef>
              <c:f>Sheet1!$A$2:$A$5</c:f>
              <c:strCache>
                <c:ptCount val="1"/>
                <c:pt idx="0">
                  <c:v>1st Qtr</c:v>
                </c:pt>
              </c:strCache>
            </c:strRef>
          </c:cat>
          <c:val>
            <c:numRef>
              <c:f>Sheet1!$B$2:$B$5</c:f>
              <c:numCache>
                <c:formatCode>General</c:formatCode>
                <c:ptCount val="4"/>
                <c:pt idx="0">
                  <c:v>0.41935483870967744</c:v>
                </c:pt>
                <c:pt idx="3">
                  <c:v>0.58064516129032251</c:v>
                </c:pt>
              </c:numCache>
            </c:numRef>
          </c:val>
          <c:extLst>
            <c:ext xmlns:c16="http://schemas.microsoft.com/office/drawing/2014/chart" uri="{C3380CC4-5D6E-409C-BE32-E72D297353CC}">
              <c16:uniqueId val="{00000008-882D-42A6-8EA5-2D49737E869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5B4-488E-8712-560BEA7C9F0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5B4-488E-8712-560BEA7C9F0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5B4-488E-8712-560BEA7C9F0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5B4-488E-8712-560BEA7C9F07}"/>
              </c:ext>
            </c:extLst>
          </c:dPt>
          <c:cat>
            <c:strRef>
              <c:f>Sheet1!$A$2:$A$5</c:f>
              <c:strCache>
                <c:ptCount val="1"/>
                <c:pt idx="0">
                  <c:v>1st Qtr</c:v>
                </c:pt>
              </c:strCache>
            </c:strRef>
          </c:cat>
          <c:val>
            <c:numRef>
              <c:f>Sheet1!$B$2:$B$5</c:f>
              <c:numCache>
                <c:formatCode>General</c:formatCode>
                <c:ptCount val="4"/>
                <c:pt idx="0">
                  <c:v>0.45161290322580644</c:v>
                </c:pt>
                <c:pt idx="3">
                  <c:v>0.54838709677419351</c:v>
                </c:pt>
              </c:numCache>
            </c:numRef>
          </c:val>
          <c:extLst>
            <c:ext xmlns:c16="http://schemas.microsoft.com/office/drawing/2014/chart" uri="{C3380CC4-5D6E-409C-BE32-E72D297353CC}">
              <c16:uniqueId val="{00000008-E5B4-488E-8712-560BEA7C9F0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189-44A3-A9C0-BE437FACE96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189-44A3-A9C0-BE437FACE96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189-44A3-A9C0-BE437FACE96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189-44A3-A9C0-BE437FACE965}"/>
              </c:ext>
            </c:extLst>
          </c:dPt>
          <c:cat>
            <c:strRef>
              <c:f>Sheet1!$A$2:$A$5</c:f>
              <c:strCache>
                <c:ptCount val="1"/>
                <c:pt idx="0">
                  <c:v>1st Qtr</c:v>
                </c:pt>
              </c:strCache>
            </c:strRef>
          </c:cat>
          <c:val>
            <c:numRef>
              <c:f>Sheet1!$B$2:$B$5</c:f>
              <c:numCache>
                <c:formatCode>General</c:formatCode>
                <c:ptCount val="4"/>
                <c:pt idx="0">
                  <c:v>0.4838709677419355</c:v>
                </c:pt>
                <c:pt idx="3">
                  <c:v>0.5161290322580645</c:v>
                </c:pt>
              </c:numCache>
            </c:numRef>
          </c:val>
          <c:extLst>
            <c:ext xmlns:c16="http://schemas.microsoft.com/office/drawing/2014/chart" uri="{C3380CC4-5D6E-409C-BE32-E72D297353CC}">
              <c16:uniqueId val="{00000008-5189-44A3-A9C0-BE437FACE96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D4-4AC5-B62B-1111C8706AC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D4-4AC5-B62B-1111C8706AC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D4-4AC5-B62B-1111C8706AC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D4-4AC5-B62B-1111C8706ACB}"/>
              </c:ext>
            </c:extLst>
          </c:dPt>
          <c:cat>
            <c:strRef>
              <c:f>Sheet1!$A$2:$A$5</c:f>
              <c:strCache>
                <c:ptCount val="1"/>
                <c:pt idx="0">
                  <c:v>1st Qtr</c:v>
                </c:pt>
              </c:strCache>
            </c:strRef>
          </c:cat>
          <c:val>
            <c:numRef>
              <c:f>Sheet1!$B$2:$B$5</c:f>
              <c:numCache>
                <c:formatCode>General</c:formatCode>
                <c:ptCount val="4"/>
                <c:pt idx="0">
                  <c:v>0.5161290322580645</c:v>
                </c:pt>
                <c:pt idx="3">
                  <c:v>0.4838709677419355</c:v>
                </c:pt>
              </c:numCache>
            </c:numRef>
          </c:val>
          <c:extLst>
            <c:ext xmlns:c16="http://schemas.microsoft.com/office/drawing/2014/chart" uri="{C3380CC4-5D6E-409C-BE32-E72D297353CC}">
              <c16:uniqueId val="{00000008-AFD4-4AC5-B62B-1111C8706A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4C-4859-84E4-79ED653599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4C-4859-84E4-79ED6535997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4C-4859-84E4-79ED6535997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4C-4859-84E4-79ED65359971}"/>
              </c:ext>
            </c:extLst>
          </c:dPt>
          <c:cat>
            <c:strRef>
              <c:f>Sheet1!$A$2:$A$5</c:f>
              <c:strCache>
                <c:ptCount val="1"/>
                <c:pt idx="0">
                  <c:v>1st Qtr</c:v>
                </c:pt>
              </c:strCache>
            </c:strRef>
          </c:cat>
          <c:val>
            <c:numRef>
              <c:f>Sheet1!$B$2:$B$5</c:f>
              <c:numCache>
                <c:formatCode>General</c:formatCode>
                <c:ptCount val="4"/>
                <c:pt idx="0">
                  <c:v>0.54838709677419351</c:v>
                </c:pt>
                <c:pt idx="3">
                  <c:v>0.45161290322580649</c:v>
                </c:pt>
              </c:numCache>
            </c:numRef>
          </c:val>
          <c:extLst>
            <c:ext xmlns:c16="http://schemas.microsoft.com/office/drawing/2014/chart" uri="{C3380CC4-5D6E-409C-BE32-E72D297353CC}">
              <c16:uniqueId val="{00000008-ED4C-4859-84E4-79ED653599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814-44D1-84F6-E68B59B97A6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814-44D1-84F6-E68B59B97A6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814-44D1-84F6-E68B59B97A6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814-44D1-84F6-E68B59B97A63}"/>
              </c:ext>
            </c:extLst>
          </c:dPt>
          <c:cat>
            <c:strRef>
              <c:f>Sheet1!$A$2:$A$5</c:f>
              <c:strCache>
                <c:ptCount val="1"/>
                <c:pt idx="0">
                  <c:v>1st Qtr</c:v>
                </c:pt>
              </c:strCache>
            </c:strRef>
          </c:cat>
          <c:val>
            <c:numRef>
              <c:f>Sheet1!$B$2:$B$5</c:f>
              <c:numCache>
                <c:formatCode>General</c:formatCode>
                <c:ptCount val="4"/>
                <c:pt idx="0">
                  <c:v>0.58064516129032262</c:v>
                </c:pt>
                <c:pt idx="3">
                  <c:v>0.41935483870967738</c:v>
                </c:pt>
              </c:numCache>
            </c:numRef>
          </c:val>
          <c:extLst>
            <c:ext xmlns:c16="http://schemas.microsoft.com/office/drawing/2014/chart" uri="{C3380CC4-5D6E-409C-BE32-E72D297353CC}">
              <c16:uniqueId val="{00000008-6814-44D1-84F6-E68B59B97A6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5A-4E13-B401-76FC5EDAFD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5A-4E13-B401-76FC5EDAFD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5A-4E13-B401-76FC5EDAFD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5A-4E13-B401-76FC5EDAFD50}"/>
              </c:ext>
            </c:extLst>
          </c:dPt>
          <c:cat>
            <c:strRef>
              <c:f>Sheet1!$A$2:$A$5</c:f>
              <c:strCache>
                <c:ptCount val="1"/>
                <c:pt idx="0">
                  <c:v>1st Qtr</c:v>
                </c:pt>
              </c:strCache>
            </c:strRef>
          </c:cat>
          <c:val>
            <c:numRef>
              <c:f>Sheet1!$B$2:$B$5</c:f>
              <c:numCache>
                <c:formatCode>General</c:formatCode>
                <c:ptCount val="4"/>
                <c:pt idx="0">
                  <c:v>0.61290322580645162</c:v>
                </c:pt>
                <c:pt idx="3">
                  <c:v>0.38709677419354838</c:v>
                </c:pt>
              </c:numCache>
            </c:numRef>
          </c:val>
          <c:extLst>
            <c:ext xmlns:c16="http://schemas.microsoft.com/office/drawing/2014/chart" uri="{C3380CC4-5D6E-409C-BE32-E72D297353CC}">
              <c16:uniqueId val="{00000008-7A5A-4E13-B401-76FC5EDAFD5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BB7-4309-BC90-64C173DB72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BB7-4309-BC90-64C173DB72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B7-4309-BC90-64C173DB72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B7-4309-BC90-64C173DB72EB}"/>
              </c:ext>
            </c:extLst>
          </c:dPt>
          <c:cat>
            <c:strRef>
              <c:f>Sheet1!$A$2:$A$5</c:f>
              <c:strCache>
                <c:ptCount val="1"/>
                <c:pt idx="0">
                  <c:v>1st Qtr</c:v>
                </c:pt>
              </c:strCache>
            </c:strRef>
          </c:cat>
          <c:val>
            <c:numRef>
              <c:f>Sheet1!$B$2:$B$5</c:f>
              <c:numCache>
                <c:formatCode>General</c:formatCode>
                <c:ptCount val="4"/>
                <c:pt idx="0">
                  <c:v>9.6774193548387094E-2</c:v>
                </c:pt>
                <c:pt idx="3">
                  <c:v>0.90322580645161288</c:v>
                </c:pt>
              </c:numCache>
            </c:numRef>
          </c:val>
          <c:extLst>
            <c:ext xmlns:c16="http://schemas.microsoft.com/office/drawing/2014/chart" uri="{C3380CC4-5D6E-409C-BE32-E72D297353CC}">
              <c16:uniqueId val="{00000008-9BB7-4309-BC90-64C173DB72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5D2-44C4-8FDF-928C1D2EAB1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5D2-44C4-8FDF-928C1D2EAB1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5D2-44C4-8FDF-928C1D2EAB1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5D2-44C4-8FDF-928C1D2EAB10}"/>
              </c:ext>
            </c:extLst>
          </c:dPt>
          <c:cat>
            <c:strRef>
              <c:f>Sheet1!$A$2:$A$5</c:f>
              <c:strCache>
                <c:ptCount val="1"/>
                <c:pt idx="0">
                  <c:v>1st Qtr</c:v>
                </c:pt>
              </c:strCache>
            </c:strRef>
          </c:cat>
          <c:val>
            <c:numRef>
              <c:f>Sheet1!$B$2:$B$5</c:f>
              <c:numCache>
                <c:formatCode>General</c:formatCode>
                <c:ptCount val="4"/>
                <c:pt idx="0">
                  <c:v>0.64516129032258063</c:v>
                </c:pt>
                <c:pt idx="3">
                  <c:v>0.35483870967741937</c:v>
                </c:pt>
              </c:numCache>
            </c:numRef>
          </c:val>
          <c:extLst>
            <c:ext xmlns:c16="http://schemas.microsoft.com/office/drawing/2014/chart" uri="{C3380CC4-5D6E-409C-BE32-E72D297353CC}">
              <c16:uniqueId val="{00000008-D5D2-44C4-8FDF-928C1D2EAB1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7E-40FC-8B7F-948604198C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7E-40FC-8B7F-948604198C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7E-40FC-8B7F-948604198C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7E-40FC-8B7F-948604198C3B}"/>
              </c:ext>
            </c:extLst>
          </c:dPt>
          <c:cat>
            <c:strRef>
              <c:f>Sheet1!$A$2:$A$5</c:f>
              <c:strCache>
                <c:ptCount val="1"/>
                <c:pt idx="0">
                  <c:v>1st Qtr</c:v>
                </c:pt>
              </c:strCache>
            </c:strRef>
          </c:cat>
          <c:val>
            <c:numRef>
              <c:f>Sheet1!$B$2:$B$5</c:f>
              <c:numCache>
                <c:formatCode>General</c:formatCode>
                <c:ptCount val="4"/>
                <c:pt idx="0">
                  <c:v>0.67741935483870963</c:v>
                </c:pt>
                <c:pt idx="3">
                  <c:v>0.32258064516129037</c:v>
                </c:pt>
              </c:numCache>
            </c:numRef>
          </c:val>
          <c:extLst>
            <c:ext xmlns:c16="http://schemas.microsoft.com/office/drawing/2014/chart" uri="{C3380CC4-5D6E-409C-BE32-E72D297353CC}">
              <c16:uniqueId val="{00000008-5B7E-40FC-8B7F-948604198C3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19-4FBC-862F-816B5956BF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19-4FBC-862F-816B5956BF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19-4FBC-862F-816B5956BF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19-4FBC-862F-816B5956BFE5}"/>
              </c:ext>
            </c:extLst>
          </c:dPt>
          <c:cat>
            <c:strRef>
              <c:f>Sheet1!$A$2:$A$5</c:f>
              <c:strCache>
                <c:ptCount val="1"/>
                <c:pt idx="0">
                  <c:v>1st Qtr</c:v>
                </c:pt>
              </c:strCache>
            </c:strRef>
          </c:cat>
          <c:val>
            <c:numRef>
              <c:f>Sheet1!$B$2:$B$5</c:f>
              <c:numCache>
                <c:formatCode>General</c:formatCode>
                <c:ptCount val="4"/>
                <c:pt idx="0">
                  <c:v>0.70967741935483875</c:v>
                </c:pt>
                <c:pt idx="3">
                  <c:v>0.29032258064516125</c:v>
                </c:pt>
              </c:numCache>
            </c:numRef>
          </c:val>
          <c:extLst>
            <c:ext xmlns:c16="http://schemas.microsoft.com/office/drawing/2014/chart" uri="{C3380CC4-5D6E-409C-BE32-E72D297353CC}">
              <c16:uniqueId val="{00000008-8519-4FBC-862F-816B5956BFE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635-406E-9EDD-109B47A3D0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635-406E-9EDD-109B47A3D0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635-406E-9EDD-109B47A3D0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635-406E-9EDD-109B47A3D0EB}"/>
              </c:ext>
            </c:extLst>
          </c:dPt>
          <c:cat>
            <c:strRef>
              <c:f>Sheet1!$A$2:$A$5</c:f>
              <c:strCache>
                <c:ptCount val="1"/>
                <c:pt idx="0">
                  <c:v>1st Qtr</c:v>
                </c:pt>
              </c:strCache>
            </c:strRef>
          </c:cat>
          <c:val>
            <c:numRef>
              <c:f>Sheet1!$B$2:$B$5</c:f>
              <c:numCache>
                <c:formatCode>General</c:formatCode>
                <c:ptCount val="4"/>
                <c:pt idx="0">
                  <c:v>0.74193548387096775</c:v>
                </c:pt>
                <c:pt idx="3">
                  <c:v>0.25806451612903225</c:v>
                </c:pt>
              </c:numCache>
            </c:numRef>
          </c:val>
          <c:extLst>
            <c:ext xmlns:c16="http://schemas.microsoft.com/office/drawing/2014/chart" uri="{C3380CC4-5D6E-409C-BE32-E72D297353CC}">
              <c16:uniqueId val="{00000008-E635-406E-9EDD-109B47A3D0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8A-4E47-BE95-11AE3A30EC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8A-4E47-BE95-11AE3A30EC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8A-4E47-BE95-11AE3A30EC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8A-4E47-BE95-11AE3A30EC68}"/>
              </c:ext>
            </c:extLst>
          </c:dPt>
          <c:cat>
            <c:strRef>
              <c:f>Sheet1!$A$2:$A$5</c:f>
              <c:strCache>
                <c:ptCount val="1"/>
                <c:pt idx="0">
                  <c:v>1st Qtr</c:v>
                </c:pt>
              </c:strCache>
            </c:strRef>
          </c:cat>
          <c:val>
            <c:numRef>
              <c:f>Sheet1!$B$2:$B$5</c:f>
              <c:numCache>
                <c:formatCode>General</c:formatCode>
                <c:ptCount val="4"/>
                <c:pt idx="0">
                  <c:v>0.77419354838709675</c:v>
                </c:pt>
                <c:pt idx="3">
                  <c:v>0.22580645161290325</c:v>
                </c:pt>
              </c:numCache>
            </c:numRef>
          </c:val>
          <c:extLst>
            <c:ext xmlns:c16="http://schemas.microsoft.com/office/drawing/2014/chart" uri="{C3380CC4-5D6E-409C-BE32-E72D297353CC}">
              <c16:uniqueId val="{00000008-858A-4E47-BE95-11AE3A30EC6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E4-46F9-9609-DDBB015C574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E4-46F9-9609-DDBB015C57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E4-46F9-9609-DDBB015C57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E4-46F9-9609-DDBB015C5746}"/>
              </c:ext>
            </c:extLst>
          </c:dPt>
          <c:cat>
            <c:strRef>
              <c:f>Sheet1!$A$2:$A$5</c:f>
              <c:strCache>
                <c:ptCount val="1"/>
                <c:pt idx="0">
                  <c:v>1st Qtr</c:v>
                </c:pt>
              </c:strCache>
            </c:strRef>
          </c:cat>
          <c:val>
            <c:numRef>
              <c:f>Sheet1!$B$2:$B$5</c:f>
              <c:numCache>
                <c:formatCode>General</c:formatCode>
                <c:ptCount val="4"/>
                <c:pt idx="0">
                  <c:v>0.80645161290322576</c:v>
                </c:pt>
                <c:pt idx="3">
                  <c:v>0.19354838709677424</c:v>
                </c:pt>
              </c:numCache>
            </c:numRef>
          </c:val>
          <c:extLst>
            <c:ext xmlns:c16="http://schemas.microsoft.com/office/drawing/2014/chart" uri="{C3380CC4-5D6E-409C-BE32-E72D297353CC}">
              <c16:uniqueId val="{00000008-E7E4-46F9-9609-DDBB015C574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C51-4AD8-BE91-91DD551C71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C51-4AD8-BE91-91DD551C71D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C51-4AD8-BE91-91DD551C71D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C51-4AD8-BE91-91DD551C71DA}"/>
              </c:ext>
            </c:extLst>
          </c:dPt>
          <c:cat>
            <c:strRef>
              <c:f>Sheet1!$A$2:$A$5</c:f>
              <c:strCache>
                <c:ptCount val="1"/>
                <c:pt idx="0">
                  <c:v>1st Qtr</c:v>
                </c:pt>
              </c:strCache>
            </c:strRef>
          </c:cat>
          <c:val>
            <c:numRef>
              <c:f>Sheet1!$B$2:$B$5</c:f>
              <c:numCache>
                <c:formatCode>General</c:formatCode>
                <c:ptCount val="4"/>
                <c:pt idx="0">
                  <c:v>0.83870967741935487</c:v>
                </c:pt>
                <c:pt idx="3">
                  <c:v>0.16129032258064513</c:v>
                </c:pt>
              </c:numCache>
            </c:numRef>
          </c:val>
          <c:extLst>
            <c:ext xmlns:c16="http://schemas.microsoft.com/office/drawing/2014/chart" uri="{C3380CC4-5D6E-409C-BE32-E72D297353CC}">
              <c16:uniqueId val="{00000008-7C51-4AD8-BE91-91DD551C71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46-4AD0-8977-2B945F48402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46-4AD0-8977-2B945F48402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46-4AD0-8977-2B945F4840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46-4AD0-8977-2B945F48402A}"/>
              </c:ext>
            </c:extLst>
          </c:dPt>
          <c:cat>
            <c:strRef>
              <c:f>Sheet1!$A$2:$A$5</c:f>
              <c:strCache>
                <c:ptCount val="1"/>
                <c:pt idx="0">
                  <c:v>1st Qtr</c:v>
                </c:pt>
              </c:strCache>
            </c:strRef>
          </c:cat>
          <c:val>
            <c:numRef>
              <c:f>Sheet1!$B$2:$B$5</c:f>
              <c:numCache>
                <c:formatCode>General</c:formatCode>
                <c:ptCount val="4"/>
                <c:pt idx="0">
                  <c:v>0.87096774193548387</c:v>
                </c:pt>
                <c:pt idx="3">
                  <c:v>0.12903225806451613</c:v>
                </c:pt>
              </c:numCache>
            </c:numRef>
          </c:val>
          <c:extLst>
            <c:ext xmlns:c16="http://schemas.microsoft.com/office/drawing/2014/chart" uri="{C3380CC4-5D6E-409C-BE32-E72D297353CC}">
              <c16:uniqueId val="{00000008-7746-4AD0-8977-2B945F48402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E3A-4F99-B876-80B00BDA295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E3A-4F99-B876-80B00BDA295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E3A-4F99-B876-80B00BDA295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E3A-4F99-B876-80B00BDA2959}"/>
              </c:ext>
            </c:extLst>
          </c:dPt>
          <c:cat>
            <c:strRef>
              <c:f>Sheet1!$A$2:$A$5</c:f>
              <c:strCache>
                <c:ptCount val="1"/>
                <c:pt idx="0">
                  <c:v>1st Qtr</c:v>
                </c:pt>
              </c:strCache>
            </c:strRef>
          </c:cat>
          <c:val>
            <c:numRef>
              <c:f>Sheet1!$B$2:$B$5</c:f>
              <c:numCache>
                <c:formatCode>General</c:formatCode>
                <c:ptCount val="4"/>
                <c:pt idx="0">
                  <c:v>0.90322580645161288</c:v>
                </c:pt>
                <c:pt idx="3">
                  <c:v>9.6774193548387122E-2</c:v>
                </c:pt>
              </c:numCache>
            </c:numRef>
          </c:val>
          <c:extLst>
            <c:ext xmlns:c16="http://schemas.microsoft.com/office/drawing/2014/chart" uri="{C3380CC4-5D6E-409C-BE32-E72D297353CC}">
              <c16:uniqueId val="{00000008-0E3A-4F99-B876-80B00BDA295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D0-464D-B418-40D799C1C2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D0-464D-B418-40D799C1C21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D0-464D-B418-40D799C1C21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D0-464D-B418-40D799C1C218}"/>
              </c:ext>
            </c:extLst>
          </c:dPt>
          <c:cat>
            <c:strRef>
              <c:f>Sheet1!$A$2:$A$5</c:f>
              <c:strCache>
                <c:ptCount val="1"/>
                <c:pt idx="0">
                  <c:v>1st Qtr</c:v>
                </c:pt>
              </c:strCache>
            </c:strRef>
          </c:cat>
          <c:val>
            <c:numRef>
              <c:f>Sheet1!$B$2:$B$5</c:f>
              <c:numCache>
                <c:formatCode>General</c:formatCode>
                <c:ptCount val="4"/>
                <c:pt idx="0">
                  <c:v>0.93548387096774188</c:v>
                </c:pt>
                <c:pt idx="3">
                  <c:v>6.4516129032258118E-2</c:v>
                </c:pt>
              </c:numCache>
            </c:numRef>
          </c:val>
          <c:extLst>
            <c:ext xmlns:c16="http://schemas.microsoft.com/office/drawing/2014/chart" uri="{C3380CC4-5D6E-409C-BE32-E72D297353CC}">
              <c16:uniqueId val="{00000008-A6D0-464D-B418-40D799C1C2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1D-45BB-A1AE-7096ED6F64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B1D-45BB-A1AE-7096ED6F64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B1D-45BB-A1AE-7096ED6F64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B1D-45BB-A1AE-7096ED6F649A}"/>
              </c:ext>
            </c:extLst>
          </c:dPt>
          <c:cat>
            <c:strRef>
              <c:f>Sheet1!$A$2:$A$5</c:f>
              <c:strCache>
                <c:ptCount val="1"/>
                <c:pt idx="0">
                  <c:v>1st Qtr</c:v>
                </c:pt>
              </c:strCache>
            </c:strRef>
          </c:cat>
          <c:val>
            <c:numRef>
              <c:f>Sheet1!$B$2:$B$5</c:f>
              <c:numCache>
                <c:formatCode>General</c:formatCode>
                <c:ptCount val="4"/>
                <c:pt idx="0">
                  <c:v>0.12903225806451613</c:v>
                </c:pt>
                <c:pt idx="3">
                  <c:v>0.87096774193548387</c:v>
                </c:pt>
              </c:numCache>
            </c:numRef>
          </c:val>
          <c:extLst>
            <c:ext xmlns:c16="http://schemas.microsoft.com/office/drawing/2014/chart" uri="{C3380CC4-5D6E-409C-BE32-E72D297353CC}">
              <c16:uniqueId val="{00000008-EB1D-45BB-A1AE-7096ED6F649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6F9-4C9D-8149-083EA92A2E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F9-4C9D-8149-083EA92A2E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6F9-4C9D-8149-083EA92A2E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6F9-4C9D-8149-083EA92A2E3D}"/>
              </c:ext>
            </c:extLst>
          </c:dPt>
          <c:cat>
            <c:strRef>
              <c:f>Sheet1!$A$2:$A$5</c:f>
              <c:strCache>
                <c:ptCount val="1"/>
                <c:pt idx="0">
                  <c:v>1st Qtr</c:v>
                </c:pt>
              </c:strCache>
            </c:strRef>
          </c:cat>
          <c:val>
            <c:numRef>
              <c:f>Sheet1!$B$2:$B$5</c:f>
              <c:numCache>
                <c:formatCode>General</c:formatCode>
                <c:ptCount val="4"/>
                <c:pt idx="0">
                  <c:v>0.967741935483871</c:v>
                </c:pt>
                <c:pt idx="3">
                  <c:v>3.2258064516129004E-2</c:v>
                </c:pt>
              </c:numCache>
            </c:numRef>
          </c:val>
          <c:extLst>
            <c:ext xmlns:c16="http://schemas.microsoft.com/office/drawing/2014/chart" uri="{C3380CC4-5D6E-409C-BE32-E72D297353CC}">
              <c16:uniqueId val="{00000008-36F9-4C9D-8149-083EA92A2E3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6A3-4C7C-8A56-6F9774C753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6A3-4C7C-8A56-6F9774C753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6A3-4C7C-8A56-6F9774C753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6A3-4C7C-8A56-6F9774C7531B}"/>
              </c:ext>
            </c:extLst>
          </c:dPt>
          <c:cat>
            <c:strRef>
              <c:f>Sheet1!$A$2:$A$5</c:f>
              <c:strCache>
                <c:ptCount val="1"/>
                <c:pt idx="0">
                  <c:v>1st Qtr</c:v>
                </c:pt>
              </c:strCache>
            </c:strRef>
          </c:cat>
          <c:val>
            <c:numRef>
              <c:f>Sheet1!$B$2:$B$5</c:f>
              <c:numCache>
                <c:formatCode>General</c:formatCode>
                <c:ptCount val="4"/>
                <c:pt idx="0">
                  <c:v>1</c:v>
                </c:pt>
                <c:pt idx="3">
                  <c:v>0</c:v>
                </c:pt>
              </c:numCache>
            </c:numRef>
          </c:val>
          <c:extLst>
            <c:ext xmlns:c16="http://schemas.microsoft.com/office/drawing/2014/chart" uri="{C3380CC4-5D6E-409C-BE32-E72D297353CC}">
              <c16:uniqueId val="{00000008-06A3-4C7C-8A56-6F9774C753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6-4516-BA0F-A182CA67FF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6-4516-BA0F-A182CA67FF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696-4516-BA0F-A182CA67FF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696-4516-BA0F-A182CA67FF13}"/>
              </c:ext>
            </c:extLst>
          </c:dPt>
          <c:cat>
            <c:strRef>
              <c:f>Sheet1!$A$2:$A$5</c:f>
              <c:strCache>
                <c:ptCount val="1"/>
                <c:pt idx="0">
                  <c:v>1st Qtr</c:v>
                </c:pt>
              </c:strCache>
            </c:strRef>
          </c:cat>
          <c:val>
            <c:numRef>
              <c:f>Sheet1!$B$2:$B$5</c:f>
              <c:numCache>
                <c:formatCode>General</c:formatCode>
                <c:ptCount val="4"/>
                <c:pt idx="0">
                  <c:v>0.16129032258064516</c:v>
                </c:pt>
                <c:pt idx="3">
                  <c:v>0.83870967741935487</c:v>
                </c:pt>
              </c:numCache>
            </c:numRef>
          </c:val>
          <c:extLst>
            <c:ext xmlns:c16="http://schemas.microsoft.com/office/drawing/2014/chart" uri="{C3380CC4-5D6E-409C-BE32-E72D297353CC}">
              <c16:uniqueId val="{00000008-4696-4516-BA0F-A182CA67FF1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55B-47D3-A01E-C0C74DE57B2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B-47D3-A01E-C0C74DE57B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5B-47D3-A01E-C0C74DE57B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55B-47D3-A01E-C0C74DE57B27}"/>
              </c:ext>
            </c:extLst>
          </c:dPt>
          <c:cat>
            <c:strRef>
              <c:f>Sheet1!$A$2:$A$5</c:f>
              <c:strCache>
                <c:ptCount val="1"/>
                <c:pt idx="0">
                  <c:v>1st Qtr</c:v>
                </c:pt>
              </c:strCache>
            </c:strRef>
          </c:cat>
          <c:val>
            <c:numRef>
              <c:f>Sheet1!$B$2:$B$5</c:f>
              <c:numCache>
                <c:formatCode>General</c:formatCode>
                <c:ptCount val="4"/>
                <c:pt idx="0">
                  <c:v>0.19354838709677419</c:v>
                </c:pt>
                <c:pt idx="3">
                  <c:v>0.80645161290322576</c:v>
                </c:pt>
              </c:numCache>
            </c:numRef>
          </c:val>
          <c:extLst>
            <c:ext xmlns:c16="http://schemas.microsoft.com/office/drawing/2014/chart" uri="{C3380CC4-5D6E-409C-BE32-E72D297353CC}">
              <c16:uniqueId val="{00000008-A55B-47D3-A01E-C0C74DE57B2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B4-476B-BDFB-2A630DAC5A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B4-476B-BDFB-2A630DAC5A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B4-476B-BDFB-2A630DAC5A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B4-476B-BDFB-2A630DAC5A77}"/>
              </c:ext>
            </c:extLst>
          </c:dPt>
          <c:cat>
            <c:strRef>
              <c:f>Sheet1!$A$2:$A$5</c:f>
              <c:strCache>
                <c:ptCount val="1"/>
                <c:pt idx="0">
                  <c:v>1st Qtr</c:v>
                </c:pt>
              </c:strCache>
            </c:strRef>
          </c:cat>
          <c:val>
            <c:numRef>
              <c:f>Sheet1!$B$2:$B$5</c:f>
              <c:numCache>
                <c:formatCode>General</c:formatCode>
                <c:ptCount val="4"/>
                <c:pt idx="0">
                  <c:v>0.22580645161290322</c:v>
                </c:pt>
                <c:pt idx="3">
                  <c:v>0.77419354838709675</c:v>
                </c:pt>
              </c:numCache>
            </c:numRef>
          </c:val>
          <c:extLst>
            <c:ext xmlns:c16="http://schemas.microsoft.com/office/drawing/2014/chart" uri="{C3380CC4-5D6E-409C-BE32-E72D297353CC}">
              <c16:uniqueId val="{00000008-56B4-476B-BDFB-2A630DAC5A7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48-4511-B017-6071537BF2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48-4511-B017-6071537BF21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48-4511-B017-6071537BF21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48-4511-B017-6071537BF21E}"/>
              </c:ext>
            </c:extLst>
          </c:dPt>
          <c:cat>
            <c:strRef>
              <c:f>Sheet1!$A$2:$A$5</c:f>
              <c:strCache>
                <c:ptCount val="1"/>
                <c:pt idx="0">
                  <c:v>1st Qtr</c:v>
                </c:pt>
              </c:strCache>
            </c:strRef>
          </c:cat>
          <c:val>
            <c:numRef>
              <c:f>Sheet1!$B$2:$B$5</c:f>
              <c:numCache>
                <c:formatCode>General</c:formatCode>
                <c:ptCount val="4"/>
                <c:pt idx="0">
                  <c:v>0.25806451612903225</c:v>
                </c:pt>
                <c:pt idx="3">
                  <c:v>0.74193548387096775</c:v>
                </c:pt>
              </c:numCache>
            </c:numRef>
          </c:val>
          <c:extLst>
            <c:ext xmlns:c16="http://schemas.microsoft.com/office/drawing/2014/chart" uri="{C3380CC4-5D6E-409C-BE32-E72D297353CC}">
              <c16:uniqueId val="{00000008-AE48-4511-B017-6071537BF21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C3-4CE5-97B0-9E0F4328ED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C3-4CE5-97B0-9E0F4328ED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C3-4CE5-97B0-9E0F4328ED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C3-4CE5-97B0-9E0F4328ED55}"/>
              </c:ext>
            </c:extLst>
          </c:dPt>
          <c:cat>
            <c:strRef>
              <c:f>Sheet1!$A$2:$A$5</c:f>
              <c:strCache>
                <c:ptCount val="1"/>
                <c:pt idx="0">
                  <c:v>1st Qtr</c:v>
                </c:pt>
              </c:strCache>
            </c:strRef>
          </c:cat>
          <c:val>
            <c:numRef>
              <c:f>Sheet1!$B$2:$B$5</c:f>
              <c:numCache>
                <c:formatCode>General</c:formatCode>
                <c:ptCount val="4"/>
                <c:pt idx="0">
                  <c:v>0.29032258064516131</c:v>
                </c:pt>
                <c:pt idx="3">
                  <c:v>0.70967741935483875</c:v>
                </c:pt>
              </c:numCache>
            </c:numRef>
          </c:val>
          <c:extLst>
            <c:ext xmlns:c16="http://schemas.microsoft.com/office/drawing/2014/chart" uri="{C3380CC4-5D6E-409C-BE32-E72D297353CC}">
              <c16:uniqueId val="{00000008-B4C3-4CE5-97B0-9E0F4328ED5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CD-4972-8D87-4E71DE2FFDA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CD-4972-8D87-4E71DE2FFDA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CD-4972-8D87-4E71DE2FFD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CD-4972-8D87-4E71DE2FFDAB}"/>
              </c:ext>
            </c:extLst>
          </c:dPt>
          <c:cat>
            <c:strRef>
              <c:f>Sheet1!$A$2:$A$5</c:f>
              <c:strCache>
                <c:ptCount val="1"/>
                <c:pt idx="0">
                  <c:v>1st Qtr</c:v>
                </c:pt>
              </c:strCache>
            </c:strRef>
          </c:cat>
          <c:val>
            <c:numRef>
              <c:f>Sheet1!$B$2:$B$5</c:f>
              <c:numCache>
                <c:formatCode>General</c:formatCode>
                <c:ptCount val="4"/>
                <c:pt idx="0">
                  <c:v>0.32258064516129031</c:v>
                </c:pt>
                <c:pt idx="3">
                  <c:v>0.67741935483870974</c:v>
                </c:pt>
              </c:numCache>
            </c:numRef>
          </c:val>
          <c:extLst>
            <c:ext xmlns:c16="http://schemas.microsoft.com/office/drawing/2014/chart" uri="{C3380CC4-5D6E-409C-BE32-E72D297353CC}">
              <c16:uniqueId val="{00000008-0FCD-4972-8D87-4E71DE2FFDA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hyperlink" Target="https://www.kaggle.com/pavansubhasht/ibm-hr-analytics-attrition-datase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pavansubhasht/ibm-hr-analytics-attrition-datas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A1E11-4861-4E47-94EA-25EABC657E3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D0E14C6-6503-4DBB-93D7-796D8A13975F}">
      <dgm:prSet/>
      <dgm:spPr>
        <a:solidFill>
          <a:schemeClr val="accent6"/>
        </a:solidFill>
      </dgm:spPr>
      <dgm:t>
        <a:bodyPr/>
        <a:lstStyle/>
        <a:p>
          <a:pPr algn="ctr"/>
          <a:r>
            <a:rPr lang="en-US"/>
            <a:t>Objective</a:t>
          </a:r>
          <a:endParaRPr lang="en-US" dirty="0"/>
        </a:p>
      </dgm:t>
    </dgm:pt>
    <dgm:pt modelId="{A5DA0E5B-555D-4C36-8F20-A7A45BC79D0C}" type="parTrans" cxnId="{DE96EBC1-B194-4479-95AA-7AF707A88CE8}">
      <dgm:prSet/>
      <dgm:spPr/>
      <dgm:t>
        <a:bodyPr/>
        <a:lstStyle/>
        <a:p>
          <a:endParaRPr lang="en-US"/>
        </a:p>
      </dgm:t>
    </dgm:pt>
    <dgm:pt modelId="{0E1211FF-9B1C-4266-9347-24C1DE818A76}" type="sibTrans" cxnId="{DE96EBC1-B194-4479-95AA-7AF707A88CE8}">
      <dgm:prSet/>
      <dgm:spPr/>
      <dgm:t>
        <a:bodyPr/>
        <a:lstStyle/>
        <a:p>
          <a:endParaRPr lang="en-US"/>
        </a:p>
      </dgm:t>
    </dgm:pt>
    <dgm:pt modelId="{8C114DE8-0C01-4527-8590-C32809FEBC74}">
      <dgm:prSet/>
      <dgm:spPr>
        <a:solidFill>
          <a:schemeClr val="accent6"/>
        </a:solidFill>
      </dgm:spPr>
      <dgm:t>
        <a:bodyPr/>
        <a:lstStyle/>
        <a:p>
          <a:r>
            <a:rPr lang="en-US"/>
            <a:t>To predict the likelihood of a person leaving a company (Attrition rate), to analyze the elements which are contributing towards this factor, and to analyze the descriptive pattern among data set.</a:t>
          </a:r>
        </a:p>
      </dgm:t>
    </dgm:pt>
    <dgm:pt modelId="{CB66A9F3-BEB2-45B0-B864-C6EA0CFB74CF}" type="parTrans" cxnId="{14DF6EB7-E2D0-481E-9989-0EDE53B071AB}">
      <dgm:prSet/>
      <dgm:spPr/>
      <dgm:t>
        <a:bodyPr/>
        <a:lstStyle/>
        <a:p>
          <a:endParaRPr lang="en-US"/>
        </a:p>
      </dgm:t>
    </dgm:pt>
    <dgm:pt modelId="{8CE00732-026C-4A5E-95EE-60504D58B455}" type="sibTrans" cxnId="{14DF6EB7-E2D0-481E-9989-0EDE53B071AB}">
      <dgm:prSet/>
      <dgm:spPr/>
      <dgm:t>
        <a:bodyPr/>
        <a:lstStyle/>
        <a:p>
          <a:endParaRPr lang="en-US"/>
        </a:p>
      </dgm:t>
    </dgm:pt>
    <dgm:pt modelId="{721C969E-9AF5-4A62-AD76-DCCD35962205}" type="pres">
      <dgm:prSet presAssocID="{FA0A1E11-4861-4E47-94EA-25EABC657E39}" presName="Name0" presStyleCnt="0">
        <dgm:presLayoutVars>
          <dgm:dir/>
          <dgm:resizeHandles val="exact"/>
        </dgm:presLayoutVars>
      </dgm:prSet>
      <dgm:spPr/>
    </dgm:pt>
    <dgm:pt modelId="{AB8EE971-28AD-4CDA-9C6A-B3F24D0B2FF1}" type="pres">
      <dgm:prSet presAssocID="{8D0E14C6-6503-4DBB-93D7-796D8A13975F}" presName="node" presStyleLbl="node1" presStyleIdx="0" presStyleCnt="2">
        <dgm:presLayoutVars>
          <dgm:bulletEnabled val="1"/>
        </dgm:presLayoutVars>
      </dgm:prSet>
      <dgm:spPr/>
    </dgm:pt>
    <dgm:pt modelId="{58E903CA-22FD-4B49-9FB9-01A26BC212D3}" type="pres">
      <dgm:prSet presAssocID="{0E1211FF-9B1C-4266-9347-24C1DE818A76}" presName="sibTrans" presStyleLbl="sibTrans2D1" presStyleIdx="0" presStyleCnt="1"/>
      <dgm:spPr/>
    </dgm:pt>
    <dgm:pt modelId="{27BF8221-CD4F-4957-839F-43FD13EA08B8}" type="pres">
      <dgm:prSet presAssocID="{0E1211FF-9B1C-4266-9347-24C1DE818A76}" presName="connectorText" presStyleLbl="sibTrans2D1" presStyleIdx="0" presStyleCnt="1"/>
      <dgm:spPr/>
    </dgm:pt>
    <dgm:pt modelId="{90D57A8F-930C-4DA3-8526-BB388007D263}" type="pres">
      <dgm:prSet presAssocID="{8C114DE8-0C01-4527-8590-C32809FEBC74}" presName="node" presStyleLbl="node1" presStyleIdx="1" presStyleCnt="2">
        <dgm:presLayoutVars>
          <dgm:bulletEnabled val="1"/>
        </dgm:presLayoutVars>
      </dgm:prSet>
      <dgm:spPr/>
    </dgm:pt>
  </dgm:ptLst>
  <dgm:cxnLst>
    <dgm:cxn modelId="{59AF7606-E043-4DE1-A52D-D07FF5FF48C1}" type="presOf" srcId="{8D0E14C6-6503-4DBB-93D7-796D8A13975F}" destId="{AB8EE971-28AD-4CDA-9C6A-B3F24D0B2FF1}" srcOrd="0" destOrd="0" presId="urn:microsoft.com/office/officeart/2005/8/layout/process1"/>
    <dgm:cxn modelId="{014E2483-05C9-40CE-A416-DB1B364E0A49}" type="presOf" srcId="{0E1211FF-9B1C-4266-9347-24C1DE818A76}" destId="{58E903CA-22FD-4B49-9FB9-01A26BC212D3}" srcOrd="0" destOrd="0" presId="urn:microsoft.com/office/officeart/2005/8/layout/process1"/>
    <dgm:cxn modelId="{14DF6EB7-E2D0-481E-9989-0EDE53B071AB}" srcId="{FA0A1E11-4861-4E47-94EA-25EABC657E39}" destId="{8C114DE8-0C01-4527-8590-C32809FEBC74}" srcOrd="1" destOrd="0" parTransId="{CB66A9F3-BEB2-45B0-B864-C6EA0CFB74CF}" sibTransId="{8CE00732-026C-4A5E-95EE-60504D58B455}"/>
    <dgm:cxn modelId="{DE96EBC1-B194-4479-95AA-7AF707A88CE8}" srcId="{FA0A1E11-4861-4E47-94EA-25EABC657E39}" destId="{8D0E14C6-6503-4DBB-93D7-796D8A13975F}" srcOrd="0" destOrd="0" parTransId="{A5DA0E5B-555D-4C36-8F20-A7A45BC79D0C}" sibTransId="{0E1211FF-9B1C-4266-9347-24C1DE818A76}"/>
    <dgm:cxn modelId="{5C5AE5DE-C7B6-4E6F-8063-B24345BE49EF}" type="presOf" srcId="{8C114DE8-0C01-4527-8590-C32809FEBC74}" destId="{90D57A8F-930C-4DA3-8526-BB388007D263}" srcOrd="0" destOrd="0" presId="urn:microsoft.com/office/officeart/2005/8/layout/process1"/>
    <dgm:cxn modelId="{824949E7-D76D-4FFF-9D8C-AF6729975BD3}" type="presOf" srcId="{0E1211FF-9B1C-4266-9347-24C1DE818A76}" destId="{27BF8221-CD4F-4957-839F-43FD13EA08B8}" srcOrd="1" destOrd="0" presId="urn:microsoft.com/office/officeart/2005/8/layout/process1"/>
    <dgm:cxn modelId="{C982A8F8-85C5-4A9F-9633-FC82EBA767B9}" type="presOf" srcId="{FA0A1E11-4861-4E47-94EA-25EABC657E39}" destId="{721C969E-9AF5-4A62-AD76-DCCD35962205}" srcOrd="0" destOrd="0" presId="urn:microsoft.com/office/officeart/2005/8/layout/process1"/>
    <dgm:cxn modelId="{6738F456-AB91-4DC0-836A-15346CA8FB93}" type="presParOf" srcId="{721C969E-9AF5-4A62-AD76-DCCD35962205}" destId="{AB8EE971-28AD-4CDA-9C6A-B3F24D0B2FF1}" srcOrd="0" destOrd="0" presId="urn:microsoft.com/office/officeart/2005/8/layout/process1"/>
    <dgm:cxn modelId="{0B469386-D497-44D9-95F1-66AB6B42968F}" type="presParOf" srcId="{721C969E-9AF5-4A62-AD76-DCCD35962205}" destId="{58E903CA-22FD-4B49-9FB9-01A26BC212D3}" srcOrd="1" destOrd="0" presId="urn:microsoft.com/office/officeart/2005/8/layout/process1"/>
    <dgm:cxn modelId="{A0388C27-1F4E-4056-A91D-963E7ED019ED}" type="presParOf" srcId="{58E903CA-22FD-4B49-9FB9-01A26BC212D3}" destId="{27BF8221-CD4F-4957-839F-43FD13EA08B8}" srcOrd="0" destOrd="0" presId="urn:microsoft.com/office/officeart/2005/8/layout/process1"/>
    <dgm:cxn modelId="{D83A8297-D5D4-496D-B0D5-B09BF49474D8}" type="presParOf" srcId="{721C969E-9AF5-4A62-AD76-DCCD35962205}" destId="{90D57A8F-930C-4DA3-8526-BB388007D26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0DF76-8429-4737-83BD-AF681BC313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2574469-476B-4521-82BA-BDE541965151}">
      <dgm:prSet/>
      <dgm:spPr>
        <a:solidFill>
          <a:schemeClr val="accent6"/>
        </a:solidFill>
      </dgm:spPr>
      <dgm:t>
        <a:bodyPr/>
        <a:lstStyle/>
        <a:p>
          <a:r>
            <a:rPr lang="en-US" dirty="0"/>
            <a:t>Second-hand dataset named ‘IBM HR Analytics Employee Attrition and Performance’ </a:t>
          </a:r>
        </a:p>
      </dgm:t>
    </dgm:pt>
    <dgm:pt modelId="{6D2CA670-E183-40C4-A1C8-E4943421335A}" type="parTrans" cxnId="{7C5622DE-E836-4FF8-99AA-60983955377F}">
      <dgm:prSet/>
      <dgm:spPr/>
      <dgm:t>
        <a:bodyPr/>
        <a:lstStyle/>
        <a:p>
          <a:endParaRPr lang="en-US"/>
        </a:p>
      </dgm:t>
    </dgm:pt>
    <dgm:pt modelId="{8CD04F9F-FC90-4020-B3EC-98D65CBE2A8C}" type="sibTrans" cxnId="{7C5622DE-E836-4FF8-99AA-60983955377F}">
      <dgm:prSet/>
      <dgm:spPr/>
      <dgm:t>
        <a:bodyPr/>
        <a:lstStyle/>
        <a:p>
          <a:endParaRPr lang="en-US"/>
        </a:p>
      </dgm:t>
    </dgm:pt>
    <dgm:pt modelId="{4E3823E3-F07B-4E95-B434-D5A310FE57AF}">
      <dgm:prSet/>
      <dgm:spPr>
        <a:solidFill>
          <a:schemeClr val="accent6"/>
        </a:solidFill>
      </dgm:spPr>
      <dgm:t>
        <a:bodyPr/>
        <a:lstStyle/>
        <a:p>
          <a:r>
            <a:rPr lang="en-US" u="sng" dirty="0">
              <a:hlinkClick xmlns:r="http://schemas.openxmlformats.org/officeDocument/2006/relationships" r:id="rId1"/>
            </a:rPr>
            <a:t>https://www.kaggle.com/pavansubhasht/ibm-hr-analytics-attrition-dataset</a:t>
          </a:r>
          <a:endParaRPr lang="en-US" dirty="0"/>
        </a:p>
      </dgm:t>
    </dgm:pt>
    <dgm:pt modelId="{80CADE2F-5909-4A4D-9A83-6836951CD2B1}" type="parTrans" cxnId="{8D12C3A2-8F2C-46AD-ADA8-5D8D28BF6A71}">
      <dgm:prSet/>
      <dgm:spPr/>
      <dgm:t>
        <a:bodyPr/>
        <a:lstStyle/>
        <a:p>
          <a:endParaRPr lang="en-US"/>
        </a:p>
      </dgm:t>
    </dgm:pt>
    <dgm:pt modelId="{566FE7D7-15E9-48E1-B33F-6ABC08048558}" type="sibTrans" cxnId="{8D12C3A2-8F2C-46AD-ADA8-5D8D28BF6A71}">
      <dgm:prSet/>
      <dgm:spPr/>
      <dgm:t>
        <a:bodyPr/>
        <a:lstStyle/>
        <a:p>
          <a:endParaRPr lang="en-US"/>
        </a:p>
      </dgm:t>
    </dgm:pt>
    <dgm:pt modelId="{E84FC7C2-8B6A-4B70-A24D-AF60EADD4449}">
      <dgm:prSet/>
      <dgm:spPr>
        <a:solidFill>
          <a:schemeClr val="accent6"/>
        </a:solidFill>
      </dgm:spPr>
      <dgm:t>
        <a:bodyPr/>
        <a:lstStyle/>
        <a:p>
          <a:r>
            <a:rPr lang="en-US" dirty="0"/>
            <a:t>The data consists of 35 attributes related to Employees. </a:t>
          </a:r>
        </a:p>
      </dgm:t>
    </dgm:pt>
    <dgm:pt modelId="{6C5DA3A2-DAED-4D99-B57B-2A4586DFF8AA}" type="parTrans" cxnId="{6D7C724C-BC4E-45FA-A12F-03A78DA5C7C4}">
      <dgm:prSet/>
      <dgm:spPr/>
      <dgm:t>
        <a:bodyPr/>
        <a:lstStyle/>
        <a:p>
          <a:endParaRPr lang="en-US"/>
        </a:p>
      </dgm:t>
    </dgm:pt>
    <dgm:pt modelId="{29E16373-E053-4D5B-941B-E3D57F12225B}" type="sibTrans" cxnId="{6D7C724C-BC4E-45FA-A12F-03A78DA5C7C4}">
      <dgm:prSet/>
      <dgm:spPr/>
      <dgm:t>
        <a:bodyPr/>
        <a:lstStyle/>
        <a:p>
          <a:endParaRPr lang="en-US"/>
        </a:p>
      </dgm:t>
    </dgm:pt>
    <dgm:pt modelId="{8DECF6D5-67AA-4A02-A9DE-66B3D3AF3845}" type="pres">
      <dgm:prSet presAssocID="{E410DF76-8429-4737-83BD-AF681BC3135B}" presName="linear" presStyleCnt="0">
        <dgm:presLayoutVars>
          <dgm:animLvl val="lvl"/>
          <dgm:resizeHandles val="exact"/>
        </dgm:presLayoutVars>
      </dgm:prSet>
      <dgm:spPr/>
    </dgm:pt>
    <dgm:pt modelId="{80737337-28F0-4350-94D9-3601F999E174}" type="pres">
      <dgm:prSet presAssocID="{32574469-476B-4521-82BA-BDE541965151}" presName="parentText" presStyleLbl="node1" presStyleIdx="0" presStyleCnt="3" custLinFactY="-10925" custLinFactNeighborX="1962" custLinFactNeighborY="-100000">
        <dgm:presLayoutVars>
          <dgm:chMax val="0"/>
          <dgm:bulletEnabled val="1"/>
        </dgm:presLayoutVars>
      </dgm:prSet>
      <dgm:spPr/>
    </dgm:pt>
    <dgm:pt modelId="{0A384D47-0C92-46A0-B7A0-3F527B6C65D7}" type="pres">
      <dgm:prSet presAssocID="{8CD04F9F-FC90-4020-B3EC-98D65CBE2A8C}" presName="spacer" presStyleCnt="0"/>
      <dgm:spPr/>
    </dgm:pt>
    <dgm:pt modelId="{C05A998E-C7F3-468D-B5DA-927920B4AAD3}" type="pres">
      <dgm:prSet presAssocID="{4E3823E3-F07B-4E95-B434-D5A310FE57AF}" presName="parentText" presStyleLbl="node1" presStyleIdx="1" presStyleCnt="3">
        <dgm:presLayoutVars>
          <dgm:chMax val="0"/>
          <dgm:bulletEnabled val="1"/>
        </dgm:presLayoutVars>
      </dgm:prSet>
      <dgm:spPr/>
    </dgm:pt>
    <dgm:pt modelId="{219EA07D-CAF2-4383-B4F5-FC9391DF8B5E}" type="pres">
      <dgm:prSet presAssocID="{566FE7D7-15E9-48E1-B33F-6ABC08048558}" presName="spacer" presStyleCnt="0"/>
      <dgm:spPr/>
    </dgm:pt>
    <dgm:pt modelId="{369FEEC0-A6E8-4D9F-8A5C-54BB00029CD1}" type="pres">
      <dgm:prSet presAssocID="{E84FC7C2-8B6A-4B70-A24D-AF60EADD4449}" presName="parentText" presStyleLbl="node1" presStyleIdx="2" presStyleCnt="3" custLinFactY="635" custLinFactNeighborY="100000">
        <dgm:presLayoutVars>
          <dgm:chMax val="0"/>
          <dgm:bulletEnabled val="1"/>
        </dgm:presLayoutVars>
      </dgm:prSet>
      <dgm:spPr/>
    </dgm:pt>
  </dgm:ptLst>
  <dgm:cxnLst>
    <dgm:cxn modelId="{5D5AB10C-1668-4E83-BEBC-8F36A61AE354}" type="presOf" srcId="{E410DF76-8429-4737-83BD-AF681BC3135B}" destId="{8DECF6D5-67AA-4A02-A9DE-66B3D3AF3845}" srcOrd="0" destOrd="0" presId="urn:microsoft.com/office/officeart/2005/8/layout/vList2"/>
    <dgm:cxn modelId="{652C8B6B-9583-4DF3-8934-F983CBC16EEE}" type="presOf" srcId="{E84FC7C2-8B6A-4B70-A24D-AF60EADD4449}" destId="{369FEEC0-A6E8-4D9F-8A5C-54BB00029CD1}" srcOrd="0" destOrd="0" presId="urn:microsoft.com/office/officeart/2005/8/layout/vList2"/>
    <dgm:cxn modelId="{6D7C724C-BC4E-45FA-A12F-03A78DA5C7C4}" srcId="{E410DF76-8429-4737-83BD-AF681BC3135B}" destId="{E84FC7C2-8B6A-4B70-A24D-AF60EADD4449}" srcOrd="2" destOrd="0" parTransId="{6C5DA3A2-DAED-4D99-B57B-2A4586DFF8AA}" sibTransId="{29E16373-E053-4D5B-941B-E3D57F12225B}"/>
    <dgm:cxn modelId="{B6E16B55-246A-486C-8693-ED2F06FA0088}" type="presOf" srcId="{32574469-476B-4521-82BA-BDE541965151}" destId="{80737337-28F0-4350-94D9-3601F999E174}" srcOrd="0" destOrd="0" presId="urn:microsoft.com/office/officeart/2005/8/layout/vList2"/>
    <dgm:cxn modelId="{8D12C3A2-8F2C-46AD-ADA8-5D8D28BF6A71}" srcId="{E410DF76-8429-4737-83BD-AF681BC3135B}" destId="{4E3823E3-F07B-4E95-B434-D5A310FE57AF}" srcOrd="1" destOrd="0" parTransId="{80CADE2F-5909-4A4D-9A83-6836951CD2B1}" sibTransId="{566FE7D7-15E9-48E1-B33F-6ABC08048558}"/>
    <dgm:cxn modelId="{7C5622DE-E836-4FF8-99AA-60983955377F}" srcId="{E410DF76-8429-4737-83BD-AF681BC3135B}" destId="{32574469-476B-4521-82BA-BDE541965151}" srcOrd="0" destOrd="0" parTransId="{6D2CA670-E183-40C4-A1C8-E4943421335A}" sibTransId="{8CD04F9F-FC90-4020-B3EC-98D65CBE2A8C}"/>
    <dgm:cxn modelId="{07C0B9ED-C969-4B20-A6B3-BA2F1B2B2320}" type="presOf" srcId="{4E3823E3-F07B-4E95-B434-D5A310FE57AF}" destId="{C05A998E-C7F3-468D-B5DA-927920B4AAD3}" srcOrd="0" destOrd="0" presId="urn:microsoft.com/office/officeart/2005/8/layout/vList2"/>
    <dgm:cxn modelId="{6EDDA608-8ED1-4130-804C-455320CAF5EF}" type="presParOf" srcId="{8DECF6D5-67AA-4A02-A9DE-66B3D3AF3845}" destId="{80737337-28F0-4350-94D9-3601F999E174}" srcOrd="0" destOrd="0" presId="urn:microsoft.com/office/officeart/2005/8/layout/vList2"/>
    <dgm:cxn modelId="{4882046B-682D-42A1-B54B-71D6E3526040}" type="presParOf" srcId="{8DECF6D5-67AA-4A02-A9DE-66B3D3AF3845}" destId="{0A384D47-0C92-46A0-B7A0-3F527B6C65D7}" srcOrd="1" destOrd="0" presId="urn:microsoft.com/office/officeart/2005/8/layout/vList2"/>
    <dgm:cxn modelId="{35160A5F-A4BC-4988-8BDC-2F99853107BF}" type="presParOf" srcId="{8DECF6D5-67AA-4A02-A9DE-66B3D3AF3845}" destId="{C05A998E-C7F3-468D-B5DA-927920B4AAD3}" srcOrd="2" destOrd="0" presId="urn:microsoft.com/office/officeart/2005/8/layout/vList2"/>
    <dgm:cxn modelId="{FAC366CA-0D08-416B-9CC4-B7920CA105B2}" type="presParOf" srcId="{8DECF6D5-67AA-4A02-A9DE-66B3D3AF3845}" destId="{219EA07D-CAF2-4383-B4F5-FC9391DF8B5E}" srcOrd="3" destOrd="0" presId="urn:microsoft.com/office/officeart/2005/8/layout/vList2"/>
    <dgm:cxn modelId="{FF3DF8D0-D5DE-4191-BFBE-C69E07D74EED}" type="presParOf" srcId="{8DECF6D5-67AA-4A02-A9DE-66B3D3AF3845}" destId="{369FEEC0-A6E8-4D9F-8A5C-54BB00029C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F12081-F72C-4E91-B08F-EE53688ECC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80AC9B3-833A-47F5-9F50-F9BA58A4191A}">
      <dgm:prSet/>
      <dgm:spPr>
        <a:solidFill>
          <a:schemeClr val="accent6"/>
        </a:solidFill>
      </dgm:spPr>
      <dgm:t>
        <a:bodyPr/>
        <a:lstStyle/>
        <a:p>
          <a:r>
            <a:rPr lang="en-US" dirty="0"/>
            <a:t>As there were no missing values in our dataset , we didn’t perform data impute.</a:t>
          </a:r>
        </a:p>
      </dgm:t>
    </dgm:pt>
    <dgm:pt modelId="{5BAFC5B9-8057-4543-A544-02365912807B}" type="parTrans" cxnId="{2CE8919C-1EAE-4351-9BD2-DB6437CB27EE}">
      <dgm:prSet/>
      <dgm:spPr/>
      <dgm:t>
        <a:bodyPr/>
        <a:lstStyle/>
        <a:p>
          <a:endParaRPr lang="en-US"/>
        </a:p>
      </dgm:t>
    </dgm:pt>
    <dgm:pt modelId="{B02AA92D-43ED-40AA-B59D-51E8888D23B7}" type="sibTrans" cxnId="{2CE8919C-1EAE-4351-9BD2-DB6437CB27EE}">
      <dgm:prSet/>
      <dgm:spPr/>
      <dgm:t>
        <a:bodyPr/>
        <a:lstStyle/>
        <a:p>
          <a:endParaRPr lang="en-US"/>
        </a:p>
      </dgm:t>
    </dgm:pt>
    <dgm:pt modelId="{3C35BFB7-D813-442D-9BA8-4E82E42BBC67}">
      <dgm:prSet/>
      <dgm:spPr>
        <a:solidFill>
          <a:schemeClr val="accent6"/>
        </a:solidFill>
      </dgm:spPr>
      <dgm:t>
        <a:bodyPr/>
        <a:lstStyle/>
        <a:p>
          <a:r>
            <a:rPr lang="en-US" dirty="0"/>
            <a:t>Also there was no need of using the data replacement node. </a:t>
          </a:r>
        </a:p>
      </dgm:t>
    </dgm:pt>
    <dgm:pt modelId="{D3AF29B3-9E84-430E-835A-22CB99B3A014}" type="parTrans" cxnId="{363E7A3C-634E-45A8-AC65-547EA9D6CC32}">
      <dgm:prSet/>
      <dgm:spPr/>
      <dgm:t>
        <a:bodyPr/>
        <a:lstStyle/>
        <a:p>
          <a:endParaRPr lang="en-US"/>
        </a:p>
      </dgm:t>
    </dgm:pt>
    <dgm:pt modelId="{45CC6CA0-25B0-47F4-8556-CA6E1C8F2253}" type="sibTrans" cxnId="{363E7A3C-634E-45A8-AC65-547EA9D6CC32}">
      <dgm:prSet/>
      <dgm:spPr/>
      <dgm:t>
        <a:bodyPr/>
        <a:lstStyle/>
        <a:p>
          <a:endParaRPr lang="en-US"/>
        </a:p>
      </dgm:t>
    </dgm:pt>
    <dgm:pt modelId="{16F55FEA-6FD9-4C4B-B20B-1A5C0FFEBA51}" type="pres">
      <dgm:prSet presAssocID="{FAF12081-F72C-4E91-B08F-EE53688ECC4C}" presName="linear" presStyleCnt="0">
        <dgm:presLayoutVars>
          <dgm:animLvl val="lvl"/>
          <dgm:resizeHandles val="exact"/>
        </dgm:presLayoutVars>
      </dgm:prSet>
      <dgm:spPr/>
    </dgm:pt>
    <dgm:pt modelId="{A1F352C9-A22C-47D7-B6D1-D36C74086C89}" type="pres">
      <dgm:prSet presAssocID="{480AC9B3-833A-47F5-9F50-F9BA58A4191A}" presName="parentText" presStyleLbl="node1" presStyleIdx="0" presStyleCnt="2">
        <dgm:presLayoutVars>
          <dgm:chMax val="0"/>
          <dgm:bulletEnabled val="1"/>
        </dgm:presLayoutVars>
      </dgm:prSet>
      <dgm:spPr/>
    </dgm:pt>
    <dgm:pt modelId="{4FB2E360-30E0-41A7-A93F-AEEAD178DE1F}" type="pres">
      <dgm:prSet presAssocID="{B02AA92D-43ED-40AA-B59D-51E8888D23B7}" presName="spacer" presStyleCnt="0"/>
      <dgm:spPr/>
    </dgm:pt>
    <dgm:pt modelId="{333F9ACC-41DB-4724-92E4-EA433F315A62}" type="pres">
      <dgm:prSet presAssocID="{3C35BFB7-D813-442D-9BA8-4E82E42BBC67}" presName="parentText" presStyleLbl="node1" presStyleIdx="1" presStyleCnt="2">
        <dgm:presLayoutVars>
          <dgm:chMax val="0"/>
          <dgm:bulletEnabled val="1"/>
        </dgm:presLayoutVars>
      </dgm:prSet>
      <dgm:spPr/>
    </dgm:pt>
  </dgm:ptLst>
  <dgm:cxnLst>
    <dgm:cxn modelId="{363E7A3C-634E-45A8-AC65-547EA9D6CC32}" srcId="{FAF12081-F72C-4E91-B08F-EE53688ECC4C}" destId="{3C35BFB7-D813-442D-9BA8-4E82E42BBC67}" srcOrd="1" destOrd="0" parTransId="{D3AF29B3-9E84-430E-835A-22CB99B3A014}" sibTransId="{45CC6CA0-25B0-47F4-8556-CA6E1C8F2253}"/>
    <dgm:cxn modelId="{96E46072-AE68-48AF-9793-A9F8BA8DFD5D}" type="presOf" srcId="{480AC9B3-833A-47F5-9F50-F9BA58A4191A}" destId="{A1F352C9-A22C-47D7-B6D1-D36C74086C89}" srcOrd="0" destOrd="0" presId="urn:microsoft.com/office/officeart/2005/8/layout/vList2"/>
    <dgm:cxn modelId="{2CE8919C-1EAE-4351-9BD2-DB6437CB27EE}" srcId="{FAF12081-F72C-4E91-B08F-EE53688ECC4C}" destId="{480AC9B3-833A-47F5-9F50-F9BA58A4191A}" srcOrd="0" destOrd="0" parTransId="{5BAFC5B9-8057-4543-A544-02365912807B}" sibTransId="{B02AA92D-43ED-40AA-B59D-51E8888D23B7}"/>
    <dgm:cxn modelId="{325E14A4-A2ED-42BF-AECC-E8E7518715C4}" type="presOf" srcId="{3C35BFB7-D813-442D-9BA8-4E82E42BBC67}" destId="{333F9ACC-41DB-4724-92E4-EA433F315A62}" srcOrd="0" destOrd="0" presId="urn:microsoft.com/office/officeart/2005/8/layout/vList2"/>
    <dgm:cxn modelId="{0B3647D1-3C6C-4FF0-A085-66F4F736C434}" type="presOf" srcId="{FAF12081-F72C-4E91-B08F-EE53688ECC4C}" destId="{16F55FEA-6FD9-4C4B-B20B-1A5C0FFEBA51}" srcOrd="0" destOrd="0" presId="urn:microsoft.com/office/officeart/2005/8/layout/vList2"/>
    <dgm:cxn modelId="{C2787C11-7969-48D7-9DD7-7E62C11664DD}" type="presParOf" srcId="{16F55FEA-6FD9-4C4B-B20B-1A5C0FFEBA51}" destId="{A1F352C9-A22C-47D7-B6D1-D36C74086C89}" srcOrd="0" destOrd="0" presId="urn:microsoft.com/office/officeart/2005/8/layout/vList2"/>
    <dgm:cxn modelId="{82EC72A5-D3E7-49DE-993C-6C798E2C6F37}" type="presParOf" srcId="{16F55FEA-6FD9-4C4B-B20B-1A5C0FFEBA51}" destId="{4FB2E360-30E0-41A7-A93F-AEEAD178DE1F}" srcOrd="1" destOrd="0" presId="urn:microsoft.com/office/officeart/2005/8/layout/vList2"/>
    <dgm:cxn modelId="{29EAB79F-C180-4694-AD68-190FA76FDBDD}" type="presParOf" srcId="{16F55FEA-6FD9-4C4B-B20B-1A5C0FFEBA51}" destId="{333F9ACC-41DB-4724-92E4-EA433F315A6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E7D3DB-37A0-4915-80C8-CE2404A7922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5C088CD-36D3-4523-9C2A-E02B9D772170}">
      <dgm:prSet/>
      <dgm:spPr>
        <a:solidFill>
          <a:schemeClr val="accent6"/>
        </a:solidFill>
      </dgm:spPr>
      <dgm:t>
        <a:bodyPr/>
        <a:lstStyle/>
        <a:p>
          <a:r>
            <a:rPr lang="en-US"/>
            <a:t>We have used four different models for predictive analysis:</a:t>
          </a:r>
        </a:p>
      </dgm:t>
    </dgm:pt>
    <dgm:pt modelId="{47E773ED-C22A-459F-8B87-AB3DC4CD5CA6}" type="parTrans" cxnId="{10C365E7-6099-437C-B6AC-733D4A6A155F}">
      <dgm:prSet/>
      <dgm:spPr/>
      <dgm:t>
        <a:bodyPr/>
        <a:lstStyle/>
        <a:p>
          <a:endParaRPr lang="en-US"/>
        </a:p>
      </dgm:t>
    </dgm:pt>
    <dgm:pt modelId="{595F042C-CF3A-4654-9738-2D3FD22B970C}" type="sibTrans" cxnId="{10C365E7-6099-437C-B6AC-733D4A6A155F}">
      <dgm:prSet/>
      <dgm:spPr/>
      <dgm:t>
        <a:bodyPr/>
        <a:lstStyle/>
        <a:p>
          <a:endParaRPr lang="en-US"/>
        </a:p>
      </dgm:t>
    </dgm:pt>
    <dgm:pt modelId="{E453E037-2584-4535-A4CC-2D3EC6E35D6D}">
      <dgm:prSet/>
      <dgm:spPr/>
      <dgm:t>
        <a:bodyPr/>
        <a:lstStyle/>
        <a:p>
          <a:r>
            <a:rPr lang="en-US" b="1" dirty="0"/>
            <a:t>Decision Tree</a:t>
          </a:r>
          <a:endParaRPr lang="en-US" dirty="0"/>
        </a:p>
      </dgm:t>
    </dgm:pt>
    <dgm:pt modelId="{AD97CEA1-9C8C-4EFD-9E4C-6609BF953CEB}" type="parTrans" cxnId="{098228F5-96D9-4EA8-B403-7F9B1F22B4B0}">
      <dgm:prSet/>
      <dgm:spPr/>
      <dgm:t>
        <a:bodyPr/>
        <a:lstStyle/>
        <a:p>
          <a:endParaRPr lang="en-US"/>
        </a:p>
      </dgm:t>
    </dgm:pt>
    <dgm:pt modelId="{AAEC7DC7-A908-47DA-97FA-3EF102DCACE6}" type="sibTrans" cxnId="{098228F5-96D9-4EA8-B403-7F9B1F22B4B0}">
      <dgm:prSet/>
      <dgm:spPr/>
      <dgm:t>
        <a:bodyPr/>
        <a:lstStyle/>
        <a:p>
          <a:endParaRPr lang="en-US"/>
        </a:p>
      </dgm:t>
    </dgm:pt>
    <dgm:pt modelId="{9873D1C9-7BB0-44B3-A940-7678D8A92DE6}">
      <dgm:prSet/>
      <dgm:spPr/>
      <dgm:t>
        <a:bodyPr/>
        <a:lstStyle/>
        <a:p>
          <a:r>
            <a:rPr lang="en-US" b="1" dirty="0"/>
            <a:t>Logistic Regression</a:t>
          </a:r>
          <a:endParaRPr lang="en-US" dirty="0"/>
        </a:p>
      </dgm:t>
    </dgm:pt>
    <dgm:pt modelId="{A5D7A072-E9DE-499E-AC7B-1EDA88CD35D8}" type="parTrans" cxnId="{32C73381-CE4D-4C02-9850-F401AEA91AE5}">
      <dgm:prSet/>
      <dgm:spPr/>
      <dgm:t>
        <a:bodyPr/>
        <a:lstStyle/>
        <a:p>
          <a:endParaRPr lang="en-US"/>
        </a:p>
      </dgm:t>
    </dgm:pt>
    <dgm:pt modelId="{DF86EE0F-27BD-48F5-900B-C476D79C217A}" type="sibTrans" cxnId="{32C73381-CE4D-4C02-9850-F401AEA91AE5}">
      <dgm:prSet/>
      <dgm:spPr/>
      <dgm:t>
        <a:bodyPr/>
        <a:lstStyle/>
        <a:p>
          <a:endParaRPr lang="en-US"/>
        </a:p>
      </dgm:t>
    </dgm:pt>
    <dgm:pt modelId="{22BBCC41-039C-4210-B14F-81099577AA23}">
      <dgm:prSet/>
      <dgm:spPr/>
      <dgm:t>
        <a:bodyPr/>
        <a:lstStyle/>
        <a:p>
          <a:r>
            <a:rPr lang="en-US" b="1" dirty="0"/>
            <a:t>Neural Network </a:t>
          </a:r>
          <a:endParaRPr lang="en-US" dirty="0"/>
        </a:p>
      </dgm:t>
    </dgm:pt>
    <dgm:pt modelId="{0BECB977-C92A-496B-8FA2-E522B2EC1F86}" type="parTrans" cxnId="{DD1672CF-A829-407F-9BEB-FBE0010FA18F}">
      <dgm:prSet/>
      <dgm:spPr/>
      <dgm:t>
        <a:bodyPr/>
        <a:lstStyle/>
        <a:p>
          <a:endParaRPr lang="en-US"/>
        </a:p>
      </dgm:t>
    </dgm:pt>
    <dgm:pt modelId="{F11AA3DF-66A8-4411-9E4B-C8955869B186}" type="sibTrans" cxnId="{DD1672CF-A829-407F-9BEB-FBE0010FA18F}">
      <dgm:prSet/>
      <dgm:spPr/>
      <dgm:t>
        <a:bodyPr/>
        <a:lstStyle/>
        <a:p>
          <a:endParaRPr lang="en-US"/>
        </a:p>
      </dgm:t>
    </dgm:pt>
    <dgm:pt modelId="{28F34AC3-EF7E-46F0-B7D5-C8FE0B24FD6D}">
      <dgm:prSet/>
      <dgm:spPr/>
      <dgm:t>
        <a:bodyPr/>
        <a:lstStyle/>
        <a:p>
          <a:r>
            <a:rPr lang="en-US" b="1"/>
            <a:t>Gradient Boosting</a:t>
          </a:r>
          <a:endParaRPr lang="en-US"/>
        </a:p>
      </dgm:t>
    </dgm:pt>
    <dgm:pt modelId="{0525CF64-8747-41AB-AFF6-69A7067B3659}" type="parTrans" cxnId="{7B72E55F-1C18-442D-86DE-D3BE0DAE2A85}">
      <dgm:prSet/>
      <dgm:spPr/>
      <dgm:t>
        <a:bodyPr/>
        <a:lstStyle/>
        <a:p>
          <a:endParaRPr lang="en-US"/>
        </a:p>
      </dgm:t>
    </dgm:pt>
    <dgm:pt modelId="{A5496BCB-7E0A-4E4E-B8CB-E04E20766513}" type="sibTrans" cxnId="{7B72E55F-1C18-442D-86DE-D3BE0DAE2A85}">
      <dgm:prSet/>
      <dgm:spPr/>
      <dgm:t>
        <a:bodyPr/>
        <a:lstStyle/>
        <a:p>
          <a:endParaRPr lang="en-US"/>
        </a:p>
      </dgm:t>
    </dgm:pt>
    <dgm:pt modelId="{11B94B3A-19D4-40A7-801A-AD21A700778F}" type="pres">
      <dgm:prSet presAssocID="{6EE7D3DB-37A0-4915-80C8-CE2404A79221}" presName="Name0" presStyleCnt="0">
        <dgm:presLayoutVars>
          <dgm:dir/>
          <dgm:animLvl val="lvl"/>
          <dgm:resizeHandles val="exact"/>
        </dgm:presLayoutVars>
      </dgm:prSet>
      <dgm:spPr/>
    </dgm:pt>
    <dgm:pt modelId="{14C4697E-3D8F-4539-B20D-C1D304098FF9}" type="pres">
      <dgm:prSet presAssocID="{35C088CD-36D3-4523-9C2A-E02B9D772170}" presName="linNode" presStyleCnt="0"/>
      <dgm:spPr/>
    </dgm:pt>
    <dgm:pt modelId="{2B6ECF0C-3A7F-4C75-8816-A9153B9ACE2D}" type="pres">
      <dgm:prSet presAssocID="{35C088CD-36D3-4523-9C2A-E02B9D772170}" presName="parentText" presStyleLbl="node1" presStyleIdx="0" presStyleCnt="1">
        <dgm:presLayoutVars>
          <dgm:chMax val="1"/>
          <dgm:bulletEnabled val="1"/>
        </dgm:presLayoutVars>
      </dgm:prSet>
      <dgm:spPr/>
    </dgm:pt>
    <dgm:pt modelId="{36CFBFF7-685D-4A72-A108-AFFFE70B6E7E}" type="pres">
      <dgm:prSet presAssocID="{35C088CD-36D3-4523-9C2A-E02B9D772170}" presName="descendantText" presStyleLbl="alignAccFollowNode1" presStyleIdx="0" presStyleCnt="1">
        <dgm:presLayoutVars>
          <dgm:bulletEnabled val="1"/>
        </dgm:presLayoutVars>
      </dgm:prSet>
      <dgm:spPr/>
    </dgm:pt>
  </dgm:ptLst>
  <dgm:cxnLst>
    <dgm:cxn modelId="{1D240419-D35A-43E5-8F3D-2174538BA50D}" type="presOf" srcId="{35C088CD-36D3-4523-9C2A-E02B9D772170}" destId="{2B6ECF0C-3A7F-4C75-8816-A9153B9ACE2D}" srcOrd="0" destOrd="0" presId="urn:microsoft.com/office/officeart/2005/8/layout/vList5"/>
    <dgm:cxn modelId="{7B72E55F-1C18-442D-86DE-D3BE0DAE2A85}" srcId="{35C088CD-36D3-4523-9C2A-E02B9D772170}" destId="{28F34AC3-EF7E-46F0-B7D5-C8FE0B24FD6D}" srcOrd="3" destOrd="0" parTransId="{0525CF64-8747-41AB-AFF6-69A7067B3659}" sibTransId="{A5496BCB-7E0A-4E4E-B8CB-E04E20766513}"/>
    <dgm:cxn modelId="{C0E7F850-05F1-4FCA-A10F-F2B61C51D4BE}" type="presOf" srcId="{28F34AC3-EF7E-46F0-B7D5-C8FE0B24FD6D}" destId="{36CFBFF7-685D-4A72-A108-AFFFE70B6E7E}" srcOrd="0" destOrd="3" presId="urn:microsoft.com/office/officeart/2005/8/layout/vList5"/>
    <dgm:cxn modelId="{32C73381-CE4D-4C02-9850-F401AEA91AE5}" srcId="{35C088CD-36D3-4523-9C2A-E02B9D772170}" destId="{9873D1C9-7BB0-44B3-A940-7678D8A92DE6}" srcOrd="1" destOrd="0" parTransId="{A5D7A072-E9DE-499E-AC7B-1EDA88CD35D8}" sibTransId="{DF86EE0F-27BD-48F5-900B-C476D79C217A}"/>
    <dgm:cxn modelId="{D6A36690-E3B3-4C8C-AB1F-C9F232FDA3D9}" type="presOf" srcId="{6EE7D3DB-37A0-4915-80C8-CE2404A79221}" destId="{11B94B3A-19D4-40A7-801A-AD21A700778F}" srcOrd="0" destOrd="0" presId="urn:microsoft.com/office/officeart/2005/8/layout/vList5"/>
    <dgm:cxn modelId="{1D3346B4-325F-41C6-A18B-266D04B3D3FC}" type="presOf" srcId="{22BBCC41-039C-4210-B14F-81099577AA23}" destId="{36CFBFF7-685D-4A72-A108-AFFFE70B6E7E}" srcOrd="0" destOrd="2" presId="urn:microsoft.com/office/officeart/2005/8/layout/vList5"/>
    <dgm:cxn modelId="{65CCE7C5-2F12-41B7-B6BB-1025969DBE25}" type="presOf" srcId="{E453E037-2584-4535-A4CC-2D3EC6E35D6D}" destId="{36CFBFF7-685D-4A72-A108-AFFFE70B6E7E}" srcOrd="0" destOrd="0" presId="urn:microsoft.com/office/officeart/2005/8/layout/vList5"/>
    <dgm:cxn modelId="{49C0B8CB-13D5-480C-B653-D333C0EB4B1A}" type="presOf" srcId="{9873D1C9-7BB0-44B3-A940-7678D8A92DE6}" destId="{36CFBFF7-685D-4A72-A108-AFFFE70B6E7E}" srcOrd="0" destOrd="1" presId="urn:microsoft.com/office/officeart/2005/8/layout/vList5"/>
    <dgm:cxn modelId="{DD1672CF-A829-407F-9BEB-FBE0010FA18F}" srcId="{35C088CD-36D3-4523-9C2A-E02B9D772170}" destId="{22BBCC41-039C-4210-B14F-81099577AA23}" srcOrd="2" destOrd="0" parTransId="{0BECB977-C92A-496B-8FA2-E522B2EC1F86}" sibTransId="{F11AA3DF-66A8-4411-9E4B-C8955869B186}"/>
    <dgm:cxn modelId="{10C365E7-6099-437C-B6AC-733D4A6A155F}" srcId="{6EE7D3DB-37A0-4915-80C8-CE2404A79221}" destId="{35C088CD-36D3-4523-9C2A-E02B9D772170}" srcOrd="0" destOrd="0" parTransId="{47E773ED-C22A-459F-8B87-AB3DC4CD5CA6}" sibTransId="{595F042C-CF3A-4654-9738-2D3FD22B970C}"/>
    <dgm:cxn modelId="{098228F5-96D9-4EA8-B403-7F9B1F22B4B0}" srcId="{35C088CD-36D3-4523-9C2A-E02B9D772170}" destId="{E453E037-2584-4535-A4CC-2D3EC6E35D6D}" srcOrd="0" destOrd="0" parTransId="{AD97CEA1-9C8C-4EFD-9E4C-6609BF953CEB}" sibTransId="{AAEC7DC7-A908-47DA-97FA-3EF102DCACE6}"/>
    <dgm:cxn modelId="{D9497CB4-A4C2-4266-8A15-0084F269FFF2}" type="presParOf" srcId="{11B94B3A-19D4-40A7-801A-AD21A700778F}" destId="{14C4697E-3D8F-4539-B20D-C1D304098FF9}" srcOrd="0" destOrd="0" presId="urn:microsoft.com/office/officeart/2005/8/layout/vList5"/>
    <dgm:cxn modelId="{ABC92DA2-323F-4F6E-BF46-6EBA683A7F82}" type="presParOf" srcId="{14C4697E-3D8F-4539-B20D-C1D304098FF9}" destId="{2B6ECF0C-3A7F-4C75-8816-A9153B9ACE2D}" srcOrd="0" destOrd="0" presId="urn:microsoft.com/office/officeart/2005/8/layout/vList5"/>
    <dgm:cxn modelId="{5383D9CB-99E9-4E7A-B471-CEC12ECD0C3A}" type="presParOf" srcId="{14C4697E-3D8F-4539-B20D-C1D304098FF9}" destId="{36CFBFF7-685D-4A72-A108-AFFFE70B6E7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215175-275E-4AB2-BB17-DEB2D69D9E9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20E06B5-B138-4DDC-8154-9DF46B2BE303}">
      <dgm:prSet/>
      <dgm:spPr>
        <a:solidFill>
          <a:schemeClr val="accent6"/>
        </a:solidFill>
      </dgm:spPr>
      <dgm:t>
        <a:bodyPr/>
        <a:lstStyle/>
        <a:p>
          <a:r>
            <a:rPr lang="en-US" dirty="0"/>
            <a:t>We have Performed Logistic Regression for all the four Selection Models.</a:t>
          </a:r>
        </a:p>
      </dgm:t>
    </dgm:pt>
    <dgm:pt modelId="{F37FBEA4-5DF4-4CDD-A199-31EC10EF17AD}" type="parTrans" cxnId="{1122CCEE-DC93-46D3-9434-B2DA77639FC6}">
      <dgm:prSet/>
      <dgm:spPr/>
      <dgm:t>
        <a:bodyPr/>
        <a:lstStyle/>
        <a:p>
          <a:endParaRPr lang="en-US"/>
        </a:p>
      </dgm:t>
    </dgm:pt>
    <dgm:pt modelId="{41693936-911B-4BE0-9DA5-B966F2879946}" type="sibTrans" cxnId="{1122CCEE-DC93-46D3-9434-B2DA77639FC6}">
      <dgm:prSet/>
      <dgm:spPr/>
      <dgm:t>
        <a:bodyPr/>
        <a:lstStyle/>
        <a:p>
          <a:endParaRPr lang="en-US"/>
        </a:p>
      </dgm:t>
    </dgm:pt>
    <dgm:pt modelId="{80565A84-9276-4D64-99FF-0216141B06B1}">
      <dgm:prSet/>
      <dgm:spPr/>
      <dgm:t>
        <a:bodyPr/>
        <a:lstStyle/>
        <a:p>
          <a:r>
            <a:rPr lang="en-US" dirty="0"/>
            <a:t>Selection </a:t>
          </a:r>
          <a:r>
            <a:rPr lang="en-US"/>
            <a:t>Model as None</a:t>
          </a:r>
          <a:endParaRPr lang="en-US" dirty="0"/>
        </a:p>
      </dgm:t>
    </dgm:pt>
    <dgm:pt modelId="{EB761B98-51FA-416B-B5AE-45DAF99A891D}" type="parTrans" cxnId="{A70DB509-694B-4632-A2C8-6699DD8C5D97}">
      <dgm:prSet/>
      <dgm:spPr/>
      <dgm:t>
        <a:bodyPr/>
        <a:lstStyle/>
        <a:p>
          <a:endParaRPr lang="en-US"/>
        </a:p>
      </dgm:t>
    </dgm:pt>
    <dgm:pt modelId="{4B5A33D1-08E3-4702-B0A0-ABEE1BF5F294}" type="sibTrans" cxnId="{A70DB509-694B-4632-A2C8-6699DD8C5D97}">
      <dgm:prSet/>
      <dgm:spPr/>
      <dgm:t>
        <a:bodyPr/>
        <a:lstStyle/>
        <a:p>
          <a:endParaRPr lang="en-US"/>
        </a:p>
      </dgm:t>
    </dgm:pt>
    <dgm:pt modelId="{83E83F7B-6BBE-4279-BA49-6324CACFAE2C}">
      <dgm:prSet/>
      <dgm:spPr/>
      <dgm:t>
        <a:bodyPr/>
        <a:lstStyle/>
        <a:p>
          <a:r>
            <a:rPr lang="en-US"/>
            <a:t>Forward Regression</a:t>
          </a:r>
        </a:p>
      </dgm:t>
    </dgm:pt>
    <dgm:pt modelId="{F1D857A2-3833-4001-B5C1-ACC889A76B76}" type="parTrans" cxnId="{148B1F6D-EE19-480F-8C61-CAC0B68096D2}">
      <dgm:prSet/>
      <dgm:spPr/>
      <dgm:t>
        <a:bodyPr/>
        <a:lstStyle/>
        <a:p>
          <a:endParaRPr lang="en-US"/>
        </a:p>
      </dgm:t>
    </dgm:pt>
    <dgm:pt modelId="{7825E770-A8BC-49B4-8FC7-7E1E01CA6BF8}" type="sibTrans" cxnId="{148B1F6D-EE19-480F-8C61-CAC0B68096D2}">
      <dgm:prSet/>
      <dgm:spPr/>
      <dgm:t>
        <a:bodyPr/>
        <a:lstStyle/>
        <a:p>
          <a:endParaRPr lang="en-US"/>
        </a:p>
      </dgm:t>
    </dgm:pt>
    <dgm:pt modelId="{FE4B323A-ACCE-4AA1-A1C0-B24DAA40EFDA}">
      <dgm:prSet/>
      <dgm:spPr/>
      <dgm:t>
        <a:bodyPr/>
        <a:lstStyle/>
        <a:p>
          <a:r>
            <a:rPr lang="en-US" dirty="0"/>
            <a:t>Backward Regression</a:t>
          </a:r>
        </a:p>
      </dgm:t>
    </dgm:pt>
    <dgm:pt modelId="{430E4273-A9BE-453D-81FA-F5D21FE54ACC}" type="parTrans" cxnId="{4B438A4D-739A-4F32-8D59-AE51B25D33B7}">
      <dgm:prSet/>
      <dgm:spPr/>
      <dgm:t>
        <a:bodyPr/>
        <a:lstStyle/>
        <a:p>
          <a:endParaRPr lang="en-US"/>
        </a:p>
      </dgm:t>
    </dgm:pt>
    <dgm:pt modelId="{071FCC49-6149-41CB-9FA5-AF8CCF11B30F}" type="sibTrans" cxnId="{4B438A4D-739A-4F32-8D59-AE51B25D33B7}">
      <dgm:prSet/>
      <dgm:spPr/>
      <dgm:t>
        <a:bodyPr/>
        <a:lstStyle/>
        <a:p>
          <a:endParaRPr lang="en-US"/>
        </a:p>
      </dgm:t>
    </dgm:pt>
    <dgm:pt modelId="{D66BBF7C-679E-4271-A18D-B5BE2D31E3DF}">
      <dgm:prSet/>
      <dgm:spPr/>
      <dgm:t>
        <a:bodyPr/>
        <a:lstStyle/>
        <a:p>
          <a:r>
            <a:rPr lang="en-US"/>
            <a:t>Stepwise Regression</a:t>
          </a:r>
        </a:p>
      </dgm:t>
    </dgm:pt>
    <dgm:pt modelId="{7AC641E2-10C9-4B40-A08A-3F26C423514A}" type="parTrans" cxnId="{B291203F-9641-4F6F-A05B-F231FFD2A6FE}">
      <dgm:prSet/>
      <dgm:spPr/>
      <dgm:t>
        <a:bodyPr/>
        <a:lstStyle/>
        <a:p>
          <a:endParaRPr lang="en-US"/>
        </a:p>
      </dgm:t>
    </dgm:pt>
    <dgm:pt modelId="{5373660B-0B94-4AB1-A0A3-44DB94A86272}" type="sibTrans" cxnId="{B291203F-9641-4F6F-A05B-F231FFD2A6FE}">
      <dgm:prSet/>
      <dgm:spPr/>
      <dgm:t>
        <a:bodyPr/>
        <a:lstStyle/>
        <a:p>
          <a:endParaRPr lang="en-US"/>
        </a:p>
      </dgm:t>
    </dgm:pt>
    <dgm:pt modelId="{9B6E08FF-7F55-4D49-A5E6-0CB32B848651}" type="pres">
      <dgm:prSet presAssocID="{BF215175-275E-4AB2-BB17-DEB2D69D9E9E}" presName="Name0" presStyleCnt="0">
        <dgm:presLayoutVars>
          <dgm:dir/>
          <dgm:animLvl val="lvl"/>
          <dgm:resizeHandles val="exact"/>
        </dgm:presLayoutVars>
      </dgm:prSet>
      <dgm:spPr/>
    </dgm:pt>
    <dgm:pt modelId="{189CF7C1-0C9E-4BE9-AA3C-FD99673BD951}" type="pres">
      <dgm:prSet presAssocID="{220E06B5-B138-4DDC-8154-9DF46B2BE303}" presName="linNode" presStyleCnt="0"/>
      <dgm:spPr/>
    </dgm:pt>
    <dgm:pt modelId="{EBCD558E-94CA-484C-8FF6-0F6D73D0027B}" type="pres">
      <dgm:prSet presAssocID="{220E06B5-B138-4DDC-8154-9DF46B2BE303}" presName="parentText" presStyleLbl="node1" presStyleIdx="0" presStyleCnt="1">
        <dgm:presLayoutVars>
          <dgm:chMax val="1"/>
          <dgm:bulletEnabled val="1"/>
        </dgm:presLayoutVars>
      </dgm:prSet>
      <dgm:spPr/>
    </dgm:pt>
    <dgm:pt modelId="{F17E9FBF-269F-4143-B6DC-FFD2EAA70313}" type="pres">
      <dgm:prSet presAssocID="{220E06B5-B138-4DDC-8154-9DF46B2BE303}" presName="descendantText" presStyleLbl="alignAccFollowNode1" presStyleIdx="0" presStyleCnt="1">
        <dgm:presLayoutVars>
          <dgm:bulletEnabled val="1"/>
        </dgm:presLayoutVars>
      </dgm:prSet>
      <dgm:spPr/>
    </dgm:pt>
  </dgm:ptLst>
  <dgm:cxnLst>
    <dgm:cxn modelId="{A70DB509-694B-4632-A2C8-6699DD8C5D97}" srcId="{220E06B5-B138-4DDC-8154-9DF46B2BE303}" destId="{80565A84-9276-4D64-99FF-0216141B06B1}" srcOrd="0" destOrd="0" parTransId="{EB761B98-51FA-416B-B5AE-45DAF99A891D}" sibTransId="{4B5A33D1-08E3-4702-B0A0-ABEE1BF5F294}"/>
    <dgm:cxn modelId="{27A8D11E-C6BF-4F8F-89D4-A377843C817D}" type="presOf" srcId="{83E83F7B-6BBE-4279-BA49-6324CACFAE2C}" destId="{F17E9FBF-269F-4143-B6DC-FFD2EAA70313}" srcOrd="0" destOrd="1" presId="urn:microsoft.com/office/officeart/2005/8/layout/vList5"/>
    <dgm:cxn modelId="{9E57A72E-25E9-4E38-A77A-510DFCEF89DF}" type="presOf" srcId="{220E06B5-B138-4DDC-8154-9DF46B2BE303}" destId="{EBCD558E-94CA-484C-8FF6-0F6D73D0027B}" srcOrd="0" destOrd="0" presId="urn:microsoft.com/office/officeart/2005/8/layout/vList5"/>
    <dgm:cxn modelId="{B291203F-9641-4F6F-A05B-F231FFD2A6FE}" srcId="{220E06B5-B138-4DDC-8154-9DF46B2BE303}" destId="{D66BBF7C-679E-4271-A18D-B5BE2D31E3DF}" srcOrd="3" destOrd="0" parTransId="{7AC641E2-10C9-4B40-A08A-3F26C423514A}" sibTransId="{5373660B-0B94-4AB1-A0A3-44DB94A86272}"/>
    <dgm:cxn modelId="{148B1F6D-EE19-480F-8C61-CAC0B68096D2}" srcId="{220E06B5-B138-4DDC-8154-9DF46B2BE303}" destId="{83E83F7B-6BBE-4279-BA49-6324CACFAE2C}" srcOrd="1" destOrd="0" parTransId="{F1D857A2-3833-4001-B5C1-ACC889A76B76}" sibTransId="{7825E770-A8BC-49B4-8FC7-7E1E01CA6BF8}"/>
    <dgm:cxn modelId="{4B438A4D-739A-4F32-8D59-AE51B25D33B7}" srcId="{220E06B5-B138-4DDC-8154-9DF46B2BE303}" destId="{FE4B323A-ACCE-4AA1-A1C0-B24DAA40EFDA}" srcOrd="2" destOrd="0" parTransId="{430E4273-A9BE-453D-81FA-F5D21FE54ACC}" sibTransId="{071FCC49-6149-41CB-9FA5-AF8CCF11B30F}"/>
    <dgm:cxn modelId="{1D2E1EBD-EF85-4849-ADDA-2AC4793E844E}" type="presOf" srcId="{D66BBF7C-679E-4271-A18D-B5BE2D31E3DF}" destId="{F17E9FBF-269F-4143-B6DC-FFD2EAA70313}" srcOrd="0" destOrd="3" presId="urn:microsoft.com/office/officeart/2005/8/layout/vList5"/>
    <dgm:cxn modelId="{5F7B29CA-ED8C-4766-8640-4A816003A309}" type="presOf" srcId="{80565A84-9276-4D64-99FF-0216141B06B1}" destId="{F17E9FBF-269F-4143-B6DC-FFD2EAA70313}" srcOrd="0" destOrd="0" presId="urn:microsoft.com/office/officeart/2005/8/layout/vList5"/>
    <dgm:cxn modelId="{4B6D31E1-F814-450C-B60F-5E9FCD7A4D4A}" type="presOf" srcId="{BF215175-275E-4AB2-BB17-DEB2D69D9E9E}" destId="{9B6E08FF-7F55-4D49-A5E6-0CB32B848651}" srcOrd="0" destOrd="0" presId="urn:microsoft.com/office/officeart/2005/8/layout/vList5"/>
    <dgm:cxn modelId="{1122CCEE-DC93-46D3-9434-B2DA77639FC6}" srcId="{BF215175-275E-4AB2-BB17-DEB2D69D9E9E}" destId="{220E06B5-B138-4DDC-8154-9DF46B2BE303}" srcOrd="0" destOrd="0" parTransId="{F37FBEA4-5DF4-4CDD-A199-31EC10EF17AD}" sibTransId="{41693936-911B-4BE0-9DA5-B966F2879946}"/>
    <dgm:cxn modelId="{885353F5-2A71-4A1E-9409-669252341598}" type="presOf" srcId="{FE4B323A-ACCE-4AA1-A1C0-B24DAA40EFDA}" destId="{F17E9FBF-269F-4143-B6DC-FFD2EAA70313}" srcOrd="0" destOrd="2" presId="urn:microsoft.com/office/officeart/2005/8/layout/vList5"/>
    <dgm:cxn modelId="{DBDAF859-F2AE-4870-A89F-3BB0BA39B0AD}" type="presParOf" srcId="{9B6E08FF-7F55-4D49-A5E6-0CB32B848651}" destId="{189CF7C1-0C9E-4BE9-AA3C-FD99673BD951}" srcOrd="0" destOrd="0" presId="urn:microsoft.com/office/officeart/2005/8/layout/vList5"/>
    <dgm:cxn modelId="{49A1A2E5-C62A-4575-AD81-FAB89E9E5CB0}" type="presParOf" srcId="{189CF7C1-0C9E-4BE9-AA3C-FD99673BD951}" destId="{EBCD558E-94CA-484C-8FF6-0F6D73D0027B}" srcOrd="0" destOrd="0" presId="urn:microsoft.com/office/officeart/2005/8/layout/vList5"/>
    <dgm:cxn modelId="{8018B4B1-FFE3-43B6-8CE2-465CF0C73F73}" type="presParOf" srcId="{189CF7C1-0C9E-4BE9-AA3C-FD99673BD951}" destId="{F17E9FBF-269F-4143-B6DC-FFD2EAA7031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EE971-28AD-4CDA-9C6A-B3F24D0B2FF1}">
      <dsp:nvSpPr>
        <dsp:cNvPr id="0" name=""/>
        <dsp:cNvSpPr/>
      </dsp:nvSpPr>
      <dsp:spPr>
        <a:xfrm>
          <a:off x="1579" y="760207"/>
          <a:ext cx="3368832" cy="2021299"/>
        </a:xfrm>
        <a:prstGeom prst="roundRect">
          <a:avLst>
            <a:gd name="adj" fmla="val 1000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Objective</a:t>
          </a:r>
          <a:endParaRPr lang="en-US" sz="1900" kern="1200" dirty="0"/>
        </a:p>
      </dsp:txBody>
      <dsp:txXfrm>
        <a:off x="60781" y="819409"/>
        <a:ext cx="3250428" cy="1902895"/>
      </dsp:txXfrm>
    </dsp:sp>
    <dsp:sp modelId="{58E903CA-22FD-4B49-9FB9-01A26BC212D3}">
      <dsp:nvSpPr>
        <dsp:cNvPr id="0" name=""/>
        <dsp:cNvSpPr/>
      </dsp:nvSpPr>
      <dsp:spPr>
        <a:xfrm>
          <a:off x="3707295" y="1353121"/>
          <a:ext cx="714192" cy="835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07295" y="1520215"/>
        <a:ext cx="499934" cy="501282"/>
      </dsp:txXfrm>
    </dsp:sp>
    <dsp:sp modelId="{90D57A8F-930C-4DA3-8526-BB388007D263}">
      <dsp:nvSpPr>
        <dsp:cNvPr id="0" name=""/>
        <dsp:cNvSpPr/>
      </dsp:nvSpPr>
      <dsp:spPr>
        <a:xfrm>
          <a:off x="4717944" y="760207"/>
          <a:ext cx="3368832" cy="2021299"/>
        </a:xfrm>
        <a:prstGeom prst="roundRect">
          <a:avLst>
            <a:gd name="adj" fmla="val 1000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To predict the likelihood of a person leaving a company (Attrition rate), to analyze the elements which are contributing towards this factor, and to analyze the descriptive pattern among data set.</a:t>
          </a:r>
        </a:p>
      </dsp:txBody>
      <dsp:txXfrm>
        <a:off x="4777146" y="819409"/>
        <a:ext cx="3250428" cy="1902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37337-28F0-4350-94D9-3601F999E174}">
      <dsp:nvSpPr>
        <dsp:cNvPr id="0" name=""/>
        <dsp:cNvSpPr/>
      </dsp:nvSpPr>
      <dsp:spPr>
        <a:xfrm>
          <a:off x="0" y="0"/>
          <a:ext cx="9905999" cy="1088100"/>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Second-hand dataset named ‘IBM HR Analytics Employee Attrition and Performance’ </a:t>
          </a:r>
        </a:p>
      </dsp:txBody>
      <dsp:txXfrm>
        <a:off x="53117" y="53117"/>
        <a:ext cx="9799765" cy="981866"/>
      </dsp:txXfrm>
    </dsp:sp>
    <dsp:sp modelId="{C05A998E-C7F3-468D-B5DA-927920B4AAD3}">
      <dsp:nvSpPr>
        <dsp:cNvPr id="0" name=""/>
        <dsp:cNvSpPr/>
      </dsp:nvSpPr>
      <dsp:spPr>
        <a:xfrm>
          <a:off x="0" y="1226806"/>
          <a:ext cx="9905999" cy="1088100"/>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u="sng" kern="1200" dirty="0">
              <a:hlinkClick xmlns:r="http://schemas.openxmlformats.org/officeDocument/2006/relationships" r:id="rId1"/>
            </a:rPr>
            <a:t>https://www.kaggle.com/pavansubhasht/ibm-hr-analytics-attrition-dataset</a:t>
          </a:r>
          <a:endParaRPr lang="en-US" sz="3000" kern="1200" dirty="0"/>
        </a:p>
      </dsp:txBody>
      <dsp:txXfrm>
        <a:off x="53117" y="1279923"/>
        <a:ext cx="9799765" cy="981866"/>
      </dsp:txXfrm>
    </dsp:sp>
    <dsp:sp modelId="{369FEEC0-A6E8-4D9F-8A5C-54BB00029CD1}">
      <dsp:nvSpPr>
        <dsp:cNvPr id="0" name=""/>
        <dsp:cNvSpPr/>
      </dsp:nvSpPr>
      <dsp:spPr>
        <a:xfrm>
          <a:off x="0" y="2453613"/>
          <a:ext cx="9905999" cy="1088100"/>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data consists of 35 attributes related to Employees. </a:t>
          </a:r>
        </a:p>
      </dsp:txBody>
      <dsp:txXfrm>
        <a:off x="53117" y="2506730"/>
        <a:ext cx="9799765" cy="981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352C9-A22C-47D7-B6D1-D36C74086C89}">
      <dsp:nvSpPr>
        <dsp:cNvPr id="0" name=""/>
        <dsp:cNvSpPr/>
      </dsp:nvSpPr>
      <dsp:spPr>
        <a:xfrm>
          <a:off x="0" y="73906"/>
          <a:ext cx="9905999" cy="1632150"/>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As there were no missing values in our dataset , we didn’t perform data impute.</a:t>
          </a:r>
        </a:p>
      </dsp:txBody>
      <dsp:txXfrm>
        <a:off x="79675" y="153581"/>
        <a:ext cx="9746649" cy="1472800"/>
      </dsp:txXfrm>
    </dsp:sp>
    <dsp:sp modelId="{333F9ACC-41DB-4724-92E4-EA433F315A62}">
      <dsp:nvSpPr>
        <dsp:cNvPr id="0" name=""/>
        <dsp:cNvSpPr/>
      </dsp:nvSpPr>
      <dsp:spPr>
        <a:xfrm>
          <a:off x="0" y="1835656"/>
          <a:ext cx="9905999" cy="1632150"/>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Also there was no need of using the data replacement node. </a:t>
          </a:r>
        </a:p>
      </dsp:txBody>
      <dsp:txXfrm>
        <a:off x="79675" y="1915331"/>
        <a:ext cx="9746649" cy="1472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BFF7-685D-4A72-A108-AFFFE70B6E7E}">
      <dsp:nvSpPr>
        <dsp:cNvPr id="0" name=""/>
        <dsp:cNvSpPr/>
      </dsp:nvSpPr>
      <dsp:spPr>
        <a:xfrm rot="5400000">
          <a:off x="5319393" y="-1399062"/>
          <a:ext cx="2833371" cy="633983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b="1" kern="1200" dirty="0"/>
            <a:t>Decision Tree</a:t>
          </a:r>
          <a:endParaRPr lang="en-US" sz="4200" kern="1200" dirty="0"/>
        </a:p>
        <a:p>
          <a:pPr marL="285750" lvl="1" indent="-285750" algn="l" defTabSz="1866900">
            <a:lnSpc>
              <a:spcPct val="90000"/>
            </a:lnSpc>
            <a:spcBef>
              <a:spcPct val="0"/>
            </a:spcBef>
            <a:spcAft>
              <a:spcPct val="15000"/>
            </a:spcAft>
            <a:buChar char="•"/>
          </a:pPr>
          <a:r>
            <a:rPr lang="en-US" sz="4200" b="1" kern="1200" dirty="0"/>
            <a:t>Logistic Regression</a:t>
          </a:r>
          <a:endParaRPr lang="en-US" sz="4200" kern="1200" dirty="0"/>
        </a:p>
        <a:p>
          <a:pPr marL="285750" lvl="1" indent="-285750" algn="l" defTabSz="1866900">
            <a:lnSpc>
              <a:spcPct val="90000"/>
            </a:lnSpc>
            <a:spcBef>
              <a:spcPct val="0"/>
            </a:spcBef>
            <a:spcAft>
              <a:spcPct val="15000"/>
            </a:spcAft>
            <a:buChar char="•"/>
          </a:pPr>
          <a:r>
            <a:rPr lang="en-US" sz="4200" b="1" kern="1200" dirty="0"/>
            <a:t>Neural Network </a:t>
          </a:r>
          <a:endParaRPr lang="en-US" sz="4200" kern="1200" dirty="0"/>
        </a:p>
        <a:p>
          <a:pPr marL="285750" lvl="1" indent="-285750" algn="l" defTabSz="1866900">
            <a:lnSpc>
              <a:spcPct val="90000"/>
            </a:lnSpc>
            <a:spcBef>
              <a:spcPct val="0"/>
            </a:spcBef>
            <a:spcAft>
              <a:spcPct val="15000"/>
            </a:spcAft>
            <a:buChar char="•"/>
          </a:pPr>
          <a:r>
            <a:rPr lang="en-US" sz="4200" b="1" kern="1200"/>
            <a:t>Gradient Boosting</a:t>
          </a:r>
          <a:endParaRPr lang="en-US" sz="4200" kern="1200"/>
        </a:p>
      </dsp:txBody>
      <dsp:txXfrm rot="-5400000">
        <a:off x="3566159" y="492486"/>
        <a:ext cx="6201525" cy="2556743"/>
      </dsp:txXfrm>
    </dsp:sp>
    <dsp:sp modelId="{2B6ECF0C-3A7F-4C75-8816-A9153B9ACE2D}">
      <dsp:nvSpPr>
        <dsp:cNvPr id="0" name=""/>
        <dsp:cNvSpPr/>
      </dsp:nvSpPr>
      <dsp:spPr>
        <a:xfrm>
          <a:off x="0" y="0"/>
          <a:ext cx="3566159" cy="3541714"/>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a:t>We have used four different models for predictive analysis:</a:t>
          </a:r>
        </a:p>
      </dsp:txBody>
      <dsp:txXfrm>
        <a:off x="172892" y="172892"/>
        <a:ext cx="3220375" cy="3195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E9FBF-269F-4143-B6DC-FFD2EAA70313}">
      <dsp:nvSpPr>
        <dsp:cNvPr id="0" name=""/>
        <dsp:cNvSpPr/>
      </dsp:nvSpPr>
      <dsp:spPr>
        <a:xfrm rot="5400000">
          <a:off x="5319393" y="-1399062"/>
          <a:ext cx="2833371" cy="633983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80010" rIns="160020" bIns="8001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Selection </a:t>
          </a:r>
          <a:r>
            <a:rPr lang="en-US" sz="4200" kern="1200"/>
            <a:t>Model as None</a:t>
          </a:r>
          <a:endParaRPr lang="en-US" sz="4200" kern="1200" dirty="0"/>
        </a:p>
        <a:p>
          <a:pPr marL="285750" lvl="1" indent="-285750" algn="l" defTabSz="1866900">
            <a:lnSpc>
              <a:spcPct val="90000"/>
            </a:lnSpc>
            <a:spcBef>
              <a:spcPct val="0"/>
            </a:spcBef>
            <a:spcAft>
              <a:spcPct val="15000"/>
            </a:spcAft>
            <a:buChar char="•"/>
          </a:pPr>
          <a:r>
            <a:rPr lang="en-US" sz="4200" kern="1200"/>
            <a:t>Forward Regression</a:t>
          </a:r>
        </a:p>
        <a:p>
          <a:pPr marL="285750" lvl="1" indent="-285750" algn="l" defTabSz="1866900">
            <a:lnSpc>
              <a:spcPct val="90000"/>
            </a:lnSpc>
            <a:spcBef>
              <a:spcPct val="0"/>
            </a:spcBef>
            <a:spcAft>
              <a:spcPct val="15000"/>
            </a:spcAft>
            <a:buChar char="•"/>
          </a:pPr>
          <a:r>
            <a:rPr lang="en-US" sz="4200" kern="1200" dirty="0"/>
            <a:t>Backward Regression</a:t>
          </a:r>
        </a:p>
        <a:p>
          <a:pPr marL="285750" lvl="1" indent="-285750" algn="l" defTabSz="1866900">
            <a:lnSpc>
              <a:spcPct val="90000"/>
            </a:lnSpc>
            <a:spcBef>
              <a:spcPct val="0"/>
            </a:spcBef>
            <a:spcAft>
              <a:spcPct val="15000"/>
            </a:spcAft>
            <a:buChar char="•"/>
          </a:pPr>
          <a:r>
            <a:rPr lang="en-US" sz="4200" kern="1200"/>
            <a:t>Stepwise Regression</a:t>
          </a:r>
        </a:p>
      </dsp:txBody>
      <dsp:txXfrm rot="-5400000">
        <a:off x="3566159" y="492486"/>
        <a:ext cx="6201525" cy="2556743"/>
      </dsp:txXfrm>
    </dsp:sp>
    <dsp:sp modelId="{EBCD558E-94CA-484C-8FF6-0F6D73D0027B}">
      <dsp:nvSpPr>
        <dsp:cNvPr id="0" name=""/>
        <dsp:cNvSpPr/>
      </dsp:nvSpPr>
      <dsp:spPr>
        <a:xfrm>
          <a:off x="0" y="0"/>
          <a:ext cx="3566159" cy="3541714"/>
        </a:xfrm>
        <a:prstGeom prst="round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We have Performed Logistic Regression for all the four Selection Models.</a:t>
          </a:r>
        </a:p>
      </dsp:txBody>
      <dsp:txXfrm>
        <a:off x="172892" y="172892"/>
        <a:ext cx="3220375" cy="31959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38EB9-053E-4A73-A095-12969AE84997}"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50A85-BAFD-4C4C-B79C-14001BB926B1}" type="slidenum">
              <a:rPr lang="en-US" smtClean="0"/>
              <a:t>‹#›</a:t>
            </a:fld>
            <a:endParaRPr lang="en-US"/>
          </a:p>
        </p:txBody>
      </p:sp>
    </p:spTree>
    <p:extLst>
      <p:ext uri="{BB962C8B-B14F-4D97-AF65-F5344CB8AC3E}">
        <p14:creationId xmlns:p14="http://schemas.microsoft.com/office/powerpoint/2010/main" val="2428522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50A85-BAFD-4C4C-B79C-14001BB926B1}" type="slidenum">
              <a:rPr lang="en-US" smtClean="0"/>
              <a:t>1</a:t>
            </a:fld>
            <a:endParaRPr lang="en-US"/>
          </a:p>
        </p:txBody>
      </p:sp>
    </p:spTree>
    <p:extLst>
      <p:ext uri="{BB962C8B-B14F-4D97-AF65-F5344CB8AC3E}">
        <p14:creationId xmlns:p14="http://schemas.microsoft.com/office/powerpoint/2010/main" val="2655999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AB23184-8A3E-4A1A-A5FE-CED5C1671322}" type="datetime1">
              <a:rPr lang="en-US" smtClean="0"/>
              <a:t>11/14/2018</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The University of Texas at Dallas</a:t>
            </a:r>
          </a:p>
        </p:txBody>
      </p:sp>
      <p:sp>
        <p:nvSpPr>
          <p:cNvPr id="6" name="Slide Number Placeholder 5"/>
          <p:cNvSpPr>
            <a:spLocks noGrp="1"/>
          </p:cNvSpPr>
          <p:nvPr>
            <p:ph type="sldNum" sz="quarter" idx="12"/>
          </p:nvPr>
        </p:nvSpPr>
        <p:spPr>
          <a:xfrm>
            <a:off x="9896911" y="5410199"/>
            <a:ext cx="771089" cy="365125"/>
          </a:xfrm>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75143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DA5112-C0BB-440B-939D-0319C3C5720F}"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34981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18F6CE-1DD8-4A9E-9D42-10C69D9FA8E5}"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2094572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777D07-040C-4503-9CA8-01742F6E7394}"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5236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336BDA-BCA5-4707-8931-E25202FE8B2A}"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4053804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DE4FFA5-0E9B-48ED-B70D-D256540D6CA9}" type="datetime1">
              <a:rPr lang="en-US" smtClean="0"/>
              <a:t>11/14/2018</a:t>
            </a:fld>
            <a:endParaRPr lang="en-US"/>
          </a:p>
        </p:txBody>
      </p:sp>
      <p:sp>
        <p:nvSpPr>
          <p:cNvPr id="4" name="Footer Placeholder 3"/>
          <p:cNvSpPr>
            <a:spLocks noGrp="1"/>
          </p:cNvSpPr>
          <p:nvPr>
            <p:ph type="ftr" sz="quarter" idx="11"/>
          </p:nvPr>
        </p:nvSpPr>
        <p:spPr/>
        <p:txBody>
          <a:bodyPr/>
          <a:lstStyle/>
          <a:p>
            <a:r>
              <a:rPr lang="en-US"/>
              <a:t>The University of Texas at Dallas</a:t>
            </a:r>
          </a:p>
        </p:txBody>
      </p:sp>
      <p:sp>
        <p:nvSpPr>
          <p:cNvPr id="5" name="Slide Number Placeholder 4"/>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227215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E5C27-1EA0-4999-AC22-05E9EC309516}" type="datetime1">
              <a:rPr lang="en-US" smtClean="0"/>
              <a:t>11/14/2018</a:t>
            </a:fld>
            <a:endParaRPr lang="en-US"/>
          </a:p>
        </p:txBody>
      </p:sp>
      <p:sp>
        <p:nvSpPr>
          <p:cNvPr id="4" name="Footer Placeholder 3"/>
          <p:cNvSpPr>
            <a:spLocks noGrp="1"/>
          </p:cNvSpPr>
          <p:nvPr>
            <p:ph type="ftr" sz="quarter" idx="11"/>
          </p:nvPr>
        </p:nvSpPr>
        <p:spPr/>
        <p:txBody>
          <a:bodyPr/>
          <a:lstStyle/>
          <a:p>
            <a:r>
              <a:rPr lang="en-US"/>
              <a:t>The University of Texas at Dallas</a:t>
            </a:r>
          </a:p>
        </p:txBody>
      </p:sp>
      <p:sp>
        <p:nvSpPr>
          <p:cNvPr id="5" name="Slide Number Placeholder 4"/>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3710583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DA086-4DF7-4C05-A9C7-37E2B7A88A7C}" type="datetime1">
              <a:rPr lang="en-US" smtClean="0"/>
              <a:t>11/14/2018</a:t>
            </a:fld>
            <a:endParaRPr lang="en-US"/>
          </a:p>
        </p:txBody>
      </p:sp>
      <p:sp>
        <p:nvSpPr>
          <p:cNvPr id="5" name="Footer Placeholder 4"/>
          <p:cNvSpPr>
            <a:spLocks noGrp="1"/>
          </p:cNvSpPr>
          <p:nvPr>
            <p:ph type="ftr" sz="quarter" idx="11"/>
          </p:nvPr>
        </p:nvSpPr>
        <p:spPr/>
        <p:txBody>
          <a:bodyPr/>
          <a:lstStyle/>
          <a:p>
            <a:r>
              <a:rPr lang="en-US"/>
              <a:t>The University of Texas at Dallas</a:t>
            </a:r>
          </a:p>
        </p:txBody>
      </p:sp>
      <p:sp>
        <p:nvSpPr>
          <p:cNvPr id="6" name="Slide Number Placeholder 5"/>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2830255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DFE69C-5682-483D-9104-20BF767F85B7}" type="datetime1">
              <a:rPr lang="en-US" smtClean="0"/>
              <a:t>11/14/2018</a:t>
            </a:fld>
            <a:endParaRPr lang="en-US"/>
          </a:p>
        </p:txBody>
      </p:sp>
      <p:sp>
        <p:nvSpPr>
          <p:cNvPr id="5" name="Footer Placeholder 4"/>
          <p:cNvSpPr>
            <a:spLocks noGrp="1"/>
          </p:cNvSpPr>
          <p:nvPr>
            <p:ph type="ftr" sz="quarter" idx="11"/>
          </p:nvPr>
        </p:nvSpPr>
        <p:spPr/>
        <p:txBody>
          <a:bodyPr/>
          <a:lstStyle/>
          <a:p>
            <a:r>
              <a:rPr lang="en-US"/>
              <a:t>The University of Texas at Dallas</a:t>
            </a:r>
          </a:p>
        </p:txBody>
      </p:sp>
      <p:sp>
        <p:nvSpPr>
          <p:cNvPr id="6" name="Slide Number Placeholder 5"/>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123497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EC327-66F3-4F6E-A14B-31622B256E0A}" type="datetime1">
              <a:rPr lang="en-US" smtClean="0"/>
              <a:t>11/14/2018</a:t>
            </a:fld>
            <a:endParaRPr lang="en-US"/>
          </a:p>
        </p:txBody>
      </p:sp>
      <p:sp>
        <p:nvSpPr>
          <p:cNvPr id="5" name="Footer Placeholder 4"/>
          <p:cNvSpPr>
            <a:spLocks noGrp="1"/>
          </p:cNvSpPr>
          <p:nvPr>
            <p:ph type="ftr" sz="quarter" idx="11"/>
          </p:nvPr>
        </p:nvSpPr>
        <p:spPr/>
        <p:txBody>
          <a:bodyPr/>
          <a:lstStyle/>
          <a:p>
            <a:r>
              <a:rPr lang="en-US"/>
              <a:t>The University of Texas at Dallas</a:t>
            </a:r>
          </a:p>
        </p:txBody>
      </p:sp>
      <p:sp>
        <p:nvSpPr>
          <p:cNvPr id="6" name="Slide Number Placeholder 5"/>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1535816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B68C5A-1B88-42AF-BDC8-63ABAE2EEDB7}" type="datetime1">
              <a:rPr lang="en-US" smtClean="0"/>
              <a:t>11/14/2018</a:t>
            </a:fld>
            <a:endParaRPr lang="en-US"/>
          </a:p>
        </p:txBody>
      </p:sp>
      <p:sp>
        <p:nvSpPr>
          <p:cNvPr id="5" name="Footer Placeholder 4"/>
          <p:cNvSpPr>
            <a:spLocks noGrp="1"/>
          </p:cNvSpPr>
          <p:nvPr>
            <p:ph type="ftr" sz="quarter" idx="11"/>
          </p:nvPr>
        </p:nvSpPr>
        <p:spPr/>
        <p:txBody>
          <a:bodyPr/>
          <a:lstStyle/>
          <a:p>
            <a:r>
              <a:rPr lang="en-US"/>
              <a:t>The University of Texas at Dallas</a:t>
            </a:r>
          </a:p>
        </p:txBody>
      </p:sp>
      <p:sp>
        <p:nvSpPr>
          <p:cNvPr id="6" name="Slide Number Placeholder 5"/>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316236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0E06EA-9A64-4635-9B8C-11EC0CA68F9D}"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180146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E38F0E-9003-4609-8B34-858242E0FB8E}" type="datetime1">
              <a:rPr lang="en-US" smtClean="0"/>
              <a:t>11/14/2018</a:t>
            </a:fld>
            <a:endParaRPr lang="en-US"/>
          </a:p>
        </p:txBody>
      </p:sp>
      <p:sp>
        <p:nvSpPr>
          <p:cNvPr id="8" name="Footer Placeholder 7"/>
          <p:cNvSpPr>
            <a:spLocks noGrp="1"/>
          </p:cNvSpPr>
          <p:nvPr>
            <p:ph type="ftr" sz="quarter" idx="11"/>
          </p:nvPr>
        </p:nvSpPr>
        <p:spPr/>
        <p:txBody>
          <a:bodyPr/>
          <a:lstStyle/>
          <a:p>
            <a:r>
              <a:rPr lang="en-US"/>
              <a:t>The University of Texas at Dallas</a:t>
            </a:r>
          </a:p>
        </p:txBody>
      </p:sp>
      <p:sp>
        <p:nvSpPr>
          <p:cNvPr id="9" name="Slide Number Placeholder 8"/>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102230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FE2136-D134-43EF-8DF0-D12DDED87713}" type="datetime1">
              <a:rPr lang="en-US" smtClean="0"/>
              <a:t>11/14/2018</a:t>
            </a:fld>
            <a:endParaRPr lang="en-US"/>
          </a:p>
        </p:txBody>
      </p:sp>
      <p:sp>
        <p:nvSpPr>
          <p:cNvPr id="4" name="Footer Placeholder 3"/>
          <p:cNvSpPr>
            <a:spLocks noGrp="1"/>
          </p:cNvSpPr>
          <p:nvPr>
            <p:ph type="ftr" sz="quarter" idx="11"/>
          </p:nvPr>
        </p:nvSpPr>
        <p:spPr/>
        <p:txBody>
          <a:bodyPr/>
          <a:lstStyle/>
          <a:p>
            <a:r>
              <a:rPr lang="en-US"/>
              <a:t>The University of Texas at Dallas</a:t>
            </a:r>
          </a:p>
        </p:txBody>
      </p:sp>
      <p:sp>
        <p:nvSpPr>
          <p:cNvPr id="5" name="Slide Number Placeholder 4"/>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409572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91B0C3-946E-4482-B83D-35D732DF73C0}" type="datetime1">
              <a:rPr lang="en-US" smtClean="0"/>
              <a:t>11/14/2018</a:t>
            </a:fld>
            <a:endParaRPr lang="en-US"/>
          </a:p>
        </p:txBody>
      </p:sp>
      <p:sp>
        <p:nvSpPr>
          <p:cNvPr id="3" name="Footer Placeholder 2"/>
          <p:cNvSpPr>
            <a:spLocks noGrp="1"/>
          </p:cNvSpPr>
          <p:nvPr>
            <p:ph type="ftr" sz="quarter" idx="11"/>
          </p:nvPr>
        </p:nvSpPr>
        <p:spPr/>
        <p:txBody>
          <a:bodyPr/>
          <a:lstStyle/>
          <a:p>
            <a:r>
              <a:rPr lang="en-US"/>
              <a:t>The University of Texas at Dallas</a:t>
            </a:r>
          </a:p>
        </p:txBody>
      </p:sp>
      <p:sp>
        <p:nvSpPr>
          <p:cNvPr id="4" name="Slide Number Placeholder 3"/>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3604679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BF4731-2D53-4795-80F6-2341D998D219}"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1669367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0AE473-9D12-43C3-A48F-348E42FEFE17}" type="datetime1">
              <a:rPr lang="en-US" smtClean="0"/>
              <a:t>11/14/2018</a:t>
            </a:fld>
            <a:endParaRPr lang="en-US"/>
          </a:p>
        </p:txBody>
      </p:sp>
      <p:sp>
        <p:nvSpPr>
          <p:cNvPr id="6" name="Footer Placeholder 5"/>
          <p:cNvSpPr>
            <a:spLocks noGrp="1"/>
          </p:cNvSpPr>
          <p:nvPr>
            <p:ph type="ftr" sz="quarter" idx="11"/>
          </p:nvPr>
        </p:nvSpPr>
        <p:spPr/>
        <p:txBody>
          <a:bodyPr/>
          <a:lstStyle/>
          <a:p>
            <a:r>
              <a:rPr lang="en-US"/>
              <a:t>The University of Texas at Dallas</a:t>
            </a:r>
          </a:p>
        </p:txBody>
      </p:sp>
      <p:sp>
        <p:nvSpPr>
          <p:cNvPr id="7" name="Slide Number Placeholder 6"/>
          <p:cNvSpPr>
            <a:spLocks noGrp="1"/>
          </p:cNvSpPr>
          <p:nvPr>
            <p:ph type="sldNum" sz="quarter" idx="12"/>
          </p:nvPr>
        </p:nvSpPr>
        <p:spPr/>
        <p:txBody>
          <a:bodyPr/>
          <a:lstStyle/>
          <a:p>
            <a:fld id="{0976E860-7638-4E14-AF32-1A0BDBAB95E2}" type="slidenum">
              <a:rPr lang="en-US" smtClean="0"/>
              <a:t>‹#›</a:t>
            </a:fld>
            <a:endParaRPr lang="en-US"/>
          </a:p>
        </p:txBody>
      </p:sp>
    </p:spTree>
    <p:extLst>
      <p:ext uri="{BB962C8B-B14F-4D97-AF65-F5344CB8AC3E}">
        <p14:creationId xmlns:p14="http://schemas.microsoft.com/office/powerpoint/2010/main" val="50027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E2B359-A064-49E4-9766-5FFE811F61E7}" type="datetime1">
              <a:rPr lang="en-US" smtClean="0"/>
              <a:t>11/14/2018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The University of Texas at Dallas</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76E860-7638-4E14-AF32-1A0BDBAB95E2}" type="slidenum">
              <a:rPr lang="en-US" smtClean="0"/>
              <a:t>‹#›</a:t>
            </a:fld>
            <a:endParaRPr lang="en-US"/>
          </a:p>
        </p:txBody>
      </p:sp>
    </p:spTree>
    <p:extLst>
      <p:ext uri="{BB962C8B-B14F-4D97-AF65-F5344CB8AC3E}">
        <p14:creationId xmlns:p14="http://schemas.microsoft.com/office/powerpoint/2010/main" val="332827005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hart" Target="../charts/chart11.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hart" Target="../charts/chart13.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2.xml.rels><?xml version="1.0" encoding="UTF-8" standalone="yes"?>
<Relationships xmlns="http://schemas.openxmlformats.org/package/2006/relationships"><Relationship Id="rId3" Type="http://schemas.openxmlformats.org/officeDocument/2006/relationships/hyperlink" Target="https://www.contactcenterworld.com/company/blog/furstperson/?id=c93fca5f-a8f7-4e71-83b0-db62bd4cb7d3"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chart" Target="../charts/chart20.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28.xml"/></Relationships>
</file>

<file path=ppt/slides/_rels/slide29.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hart" Target="../charts/chart3.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hart" Target="../charts/chart4.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022D-6D10-4562-8BC4-D3CC3646082B}"/>
              </a:ext>
            </a:extLst>
          </p:cNvPr>
          <p:cNvSpPr>
            <a:spLocks noGrp="1"/>
          </p:cNvSpPr>
          <p:nvPr>
            <p:ph type="ctrTitle"/>
          </p:nvPr>
        </p:nvSpPr>
        <p:spPr>
          <a:xfrm>
            <a:off x="2316033" y="-1704812"/>
            <a:ext cx="8791575" cy="2387600"/>
          </a:xfrm>
        </p:spPr>
        <p:txBody>
          <a:bodyPr>
            <a:normAutofit/>
          </a:bodyPr>
          <a:lstStyle/>
          <a:p>
            <a:r>
              <a:rPr lang="en-US" sz="3600" dirty="0"/>
              <a:t>Finding Attrition rate in a company</a:t>
            </a:r>
          </a:p>
        </p:txBody>
      </p:sp>
      <p:sp>
        <p:nvSpPr>
          <p:cNvPr id="3" name="Subtitle 2">
            <a:extLst>
              <a:ext uri="{FF2B5EF4-FFF2-40B4-BE49-F238E27FC236}">
                <a16:creationId xmlns:a16="http://schemas.microsoft.com/office/drawing/2014/main" id="{D8E81593-C2A2-4735-B64F-C812E13B239B}"/>
              </a:ext>
            </a:extLst>
          </p:cNvPr>
          <p:cNvSpPr>
            <a:spLocks noGrp="1"/>
          </p:cNvSpPr>
          <p:nvPr>
            <p:ph type="subTitle" idx="1"/>
          </p:nvPr>
        </p:nvSpPr>
        <p:spPr>
          <a:xfrm>
            <a:off x="2047749" y="4415276"/>
            <a:ext cx="8791575" cy="1655762"/>
          </a:xfrm>
        </p:spPr>
        <p:txBody>
          <a:bodyPr>
            <a:normAutofit fontScale="92500" lnSpcReduction="20000"/>
          </a:bodyPr>
          <a:lstStyle/>
          <a:p>
            <a:r>
              <a:rPr lang="en-US" b="1" dirty="0"/>
              <a:t>Vinay </a:t>
            </a:r>
            <a:r>
              <a:rPr lang="en-US" b="1" dirty="0" err="1"/>
              <a:t>Manideep</a:t>
            </a:r>
            <a:r>
              <a:rPr lang="en-US" b="1" dirty="0"/>
              <a:t> </a:t>
            </a:r>
            <a:r>
              <a:rPr lang="en-US" b="1" dirty="0" err="1"/>
              <a:t>Cheviti</a:t>
            </a:r>
            <a:endParaRPr lang="en-US" dirty="0"/>
          </a:p>
          <a:p>
            <a:r>
              <a:rPr lang="en-US" b="1" dirty="0"/>
              <a:t>Vamshi </a:t>
            </a:r>
            <a:r>
              <a:rPr lang="en-US" b="1" dirty="0" err="1"/>
              <a:t>Enishetty</a:t>
            </a:r>
            <a:endParaRPr lang="en-US" dirty="0"/>
          </a:p>
          <a:p>
            <a:r>
              <a:rPr lang="en-US" b="1" dirty="0" err="1"/>
              <a:t>Harshavardhan</a:t>
            </a:r>
            <a:r>
              <a:rPr lang="en-US" b="1" dirty="0"/>
              <a:t> Yarlagadda</a:t>
            </a:r>
            <a:endParaRPr lang="en-US" dirty="0"/>
          </a:p>
          <a:p>
            <a:r>
              <a:rPr lang="en-US" b="1" dirty="0"/>
              <a:t>Venkata Sarath Chandra Muktevi</a:t>
            </a:r>
            <a:endParaRPr lang="en-US" dirty="0"/>
          </a:p>
          <a:p>
            <a:endParaRPr lang="en-US" dirty="0"/>
          </a:p>
        </p:txBody>
      </p:sp>
      <p:pic>
        <p:nvPicPr>
          <p:cNvPr id="6" name="Picture 5">
            <a:extLst>
              <a:ext uri="{FF2B5EF4-FFF2-40B4-BE49-F238E27FC236}">
                <a16:creationId xmlns:a16="http://schemas.microsoft.com/office/drawing/2014/main" id="{4125169A-227E-4C81-A60A-E1C899545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966" y="1313209"/>
            <a:ext cx="3810000" cy="2857500"/>
          </a:xfrm>
          <a:prstGeom prst="rect">
            <a:avLst/>
          </a:prstGeom>
        </p:spPr>
      </p:pic>
      <p:sp>
        <p:nvSpPr>
          <p:cNvPr id="4" name="TextBox 3">
            <a:extLst>
              <a:ext uri="{FF2B5EF4-FFF2-40B4-BE49-F238E27FC236}">
                <a16:creationId xmlns:a16="http://schemas.microsoft.com/office/drawing/2014/main" id="{7B4E19F9-9843-4B87-A9E8-D39F3EAB4694}"/>
              </a:ext>
            </a:extLst>
          </p:cNvPr>
          <p:cNvSpPr txBox="1"/>
          <p:nvPr/>
        </p:nvSpPr>
        <p:spPr>
          <a:xfrm>
            <a:off x="2047749" y="714602"/>
            <a:ext cx="9241486" cy="461665"/>
          </a:xfrm>
          <a:prstGeom prst="rect">
            <a:avLst/>
          </a:prstGeom>
          <a:noFill/>
        </p:spPr>
        <p:txBody>
          <a:bodyPr wrap="square" rtlCol="0">
            <a:spAutoFit/>
          </a:bodyPr>
          <a:lstStyle/>
          <a:p>
            <a:r>
              <a:rPr lang="en-US" sz="2400" dirty="0"/>
              <a:t>MIS 6324: BUSINESS ANALYTICS WITH SAS PROJECT PRESENTATION</a:t>
            </a:r>
          </a:p>
        </p:txBody>
      </p:sp>
      <p:sp>
        <p:nvSpPr>
          <p:cNvPr id="5" name="TextBox 4">
            <a:extLst>
              <a:ext uri="{FF2B5EF4-FFF2-40B4-BE49-F238E27FC236}">
                <a16:creationId xmlns:a16="http://schemas.microsoft.com/office/drawing/2014/main" id="{5F89C572-76C4-4CB9-87F3-588B8A2B0EA0}"/>
              </a:ext>
            </a:extLst>
          </p:cNvPr>
          <p:cNvSpPr txBox="1"/>
          <p:nvPr/>
        </p:nvSpPr>
        <p:spPr>
          <a:xfrm>
            <a:off x="1660849" y="2218739"/>
            <a:ext cx="2043404" cy="523220"/>
          </a:xfrm>
          <a:prstGeom prst="rect">
            <a:avLst/>
          </a:prstGeom>
          <a:noFill/>
        </p:spPr>
        <p:txBody>
          <a:bodyPr wrap="square" rtlCol="0">
            <a:spAutoFit/>
          </a:bodyPr>
          <a:lstStyle/>
          <a:p>
            <a:r>
              <a:rPr lang="en-US" sz="2800" dirty="0"/>
              <a:t>GROUP: 3</a:t>
            </a:r>
          </a:p>
        </p:txBody>
      </p:sp>
    </p:spTree>
    <p:extLst>
      <p:ext uri="{BB962C8B-B14F-4D97-AF65-F5344CB8AC3E}">
        <p14:creationId xmlns:p14="http://schemas.microsoft.com/office/powerpoint/2010/main" val="1773928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B63-B18A-4F6E-BCD8-37657B7E2091}"/>
              </a:ext>
            </a:extLst>
          </p:cNvPr>
          <p:cNvSpPr>
            <a:spLocks noGrp="1"/>
          </p:cNvSpPr>
          <p:nvPr>
            <p:ph type="title"/>
          </p:nvPr>
        </p:nvSpPr>
        <p:spPr>
          <a:xfrm>
            <a:off x="1141411" y="-180155"/>
            <a:ext cx="9905998" cy="1478570"/>
          </a:xfrm>
        </p:spPr>
        <p:txBody>
          <a:bodyPr/>
          <a:lstStyle/>
          <a:p>
            <a:pPr algn="ctr"/>
            <a:r>
              <a:rPr lang="en-US" dirty="0"/>
              <a:t>Before Preprocessing</a:t>
            </a:r>
          </a:p>
        </p:txBody>
      </p:sp>
      <p:sp>
        <p:nvSpPr>
          <p:cNvPr id="4" name="Date Placeholder 3">
            <a:extLst>
              <a:ext uri="{FF2B5EF4-FFF2-40B4-BE49-F238E27FC236}">
                <a16:creationId xmlns:a16="http://schemas.microsoft.com/office/drawing/2014/main" id="{7FAADBDB-7AE1-47E9-96B0-BABD3D539684}"/>
              </a:ext>
            </a:extLst>
          </p:cNvPr>
          <p:cNvSpPr>
            <a:spLocks noGrp="1"/>
          </p:cNvSpPr>
          <p:nvPr>
            <p:ph type="dt" sz="half" idx="10"/>
          </p:nvPr>
        </p:nvSpPr>
        <p:spPr>
          <a:xfrm>
            <a:off x="8708692" y="6471840"/>
            <a:ext cx="2743200" cy="365125"/>
          </a:xfrm>
        </p:spPr>
        <p:txBody>
          <a:bodyPr/>
          <a:lstStyle/>
          <a:p>
            <a:fld id="{F6AF32CE-11DD-47F4-9018-71998C5E0B19}" type="datetime1">
              <a:rPr lang="en-US" smtClean="0"/>
              <a:t>11/14/2018</a:t>
            </a:fld>
            <a:endParaRPr lang="en-US" dirty="0"/>
          </a:p>
        </p:txBody>
      </p:sp>
      <p:sp>
        <p:nvSpPr>
          <p:cNvPr id="5" name="Footer Placeholder 4">
            <a:extLst>
              <a:ext uri="{FF2B5EF4-FFF2-40B4-BE49-F238E27FC236}">
                <a16:creationId xmlns:a16="http://schemas.microsoft.com/office/drawing/2014/main" id="{253A86E8-7D00-4405-B73F-B25C05365BC8}"/>
              </a:ext>
            </a:extLst>
          </p:cNvPr>
          <p:cNvSpPr>
            <a:spLocks noGrp="1"/>
          </p:cNvSpPr>
          <p:nvPr>
            <p:ph type="ftr" sz="quarter" idx="11"/>
          </p:nvPr>
        </p:nvSpPr>
        <p:spPr>
          <a:xfrm>
            <a:off x="8302777" y="6471841"/>
            <a:ext cx="2362114"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B8A6EC7F-5D3E-48CB-A930-2D11A1DB74B9}"/>
              </a:ext>
            </a:extLst>
          </p:cNvPr>
          <p:cNvSpPr>
            <a:spLocks noGrp="1"/>
          </p:cNvSpPr>
          <p:nvPr>
            <p:ph type="sldNum" sz="quarter" idx="12"/>
          </p:nvPr>
        </p:nvSpPr>
        <p:spPr>
          <a:xfrm>
            <a:off x="11086718" y="6492875"/>
            <a:ext cx="771089" cy="365125"/>
          </a:xfrm>
        </p:spPr>
        <p:txBody>
          <a:bodyPr/>
          <a:lstStyle/>
          <a:p>
            <a:fld id="{0976E860-7638-4E14-AF32-1A0BDBAB95E2}" type="slidenum">
              <a:rPr lang="en-US" smtClean="0"/>
              <a:t>10</a:t>
            </a:fld>
            <a:endParaRPr lang="en-US" dirty="0"/>
          </a:p>
        </p:txBody>
      </p:sp>
      <p:sp>
        <p:nvSpPr>
          <p:cNvPr id="9" name="Content Placeholder 8">
            <a:extLst>
              <a:ext uri="{FF2B5EF4-FFF2-40B4-BE49-F238E27FC236}">
                <a16:creationId xmlns:a16="http://schemas.microsoft.com/office/drawing/2014/main" id="{D0DB3BE0-2BCB-4FA8-8618-4A5EE84579CB}"/>
              </a:ext>
            </a:extLst>
          </p:cNvPr>
          <p:cNvSpPr>
            <a:spLocks noGrp="1"/>
          </p:cNvSpPr>
          <p:nvPr>
            <p:ph idx="1"/>
          </p:nvPr>
        </p:nvSpPr>
        <p:spPr/>
        <p:txBody>
          <a:bodyPr/>
          <a:lstStyle/>
          <a:p>
            <a:endParaRPr lang="en-US" dirty="0"/>
          </a:p>
        </p:txBody>
      </p:sp>
      <p:pic>
        <p:nvPicPr>
          <p:cNvPr id="10" name="Content Placeholder 6">
            <a:extLst>
              <a:ext uri="{FF2B5EF4-FFF2-40B4-BE49-F238E27FC236}">
                <a16:creationId xmlns:a16="http://schemas.microsoft.com/office/drawing/2014/main" id="{BEEB7576-709D-4AAF-9BFA-1C15D1DB25B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66924" y="818063"/>
            <a:ext cx="8796146" cy="5577842"/>
          </a:xfrm>
          <a:prstGeom prst="rect">
            <a:avLst/>
          </a:prstGeom>
          <a:noFill/>
          <a:ln>
            <a:noFill/>
          </a:ln>
        </p:spPr>
      </p:pic>
      <p:graphicFrame>
        <p:nvGraphicFramePr>
          <p:cNvPr id="8" name="Chart 7">
            <a:extLst>
              <a:ext uri="{FF2B5EF4-FFF2-40B4-BE49-F238E27FC236}">
                <a16:creationId xmlns:a16="http://schemas.microsoft.com/office/drawing/2014/main" id="{21FBF0F5-7C22-455B-9D95-E5A9C8635208}"/>
              </a:ext>
            </a:extLst>
          </p:cNvPr>
          <p:cNvGraphicFramePr/>
          <p:nvPr>
            <p:extLst>
              <p:ext uri="{D42A27DB-BD31-4B8C-83A1-F6EECF244321}">
                <p14:modId xmlns:p14="http://schemas.microsoft.com/office/powerpoint/2010/main" val="966230775"/>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2157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317C-EB8F-4C87-88EE-FB492EDAC259}"/>
              </a:ext>
            </a:extLst>
          </p:cNvPr>
          <p:cNvSpPr>
            <a:spLocks noGrp="1"/>
          </p:cNvSpPr>
          <p:nvPr>
            <p:ph type="title"/>
          </p:nvPr>
        </p:nvSpPr>
        <p:spPr>
          <a:xfrm>
            <a:off x="3508692" y="-225722"/>
            <a:ext cx="5894387" cy="1478570"/>
          </a:xfrm>
        </p:spPr>
        <p:txBody>
          <a:bodyPr anchor="b">
            <a:normAutofit/>
          </a:bodyPr>
          <a:lstStyle/>
          <a:p>
            <a:r>
              <a:rPr lang="en-US" dirty="0"/>
              <a:t>after Preprocessing</a:t>
            </a:r>
          </a:p>
        </p:txBody>
      </p:sp>
      <p:sp>
        <p:nvSpPr>
          <p:cNvPr id="5" name="Footer Placeholder 4">
            <a:extLst>
              <a:ext uri="{FF2B5EF4-FFF2-40B4-BE49-F238E27FC236}">
                <a16:creationId xmlns:a16="http://schemas.microsoft.com/office/drawing/2014/main" id="{D1CD9FED-9190-4C79-B980-B34EDF757910}"/>
              </a:ext>
            </a:extLst>
          </p:cNvPr>
          <p:cNvSpPr>
            <a:spLocks noGrp="1"/>
          </p:cNvSpPr>
          <p:nvPr>
            <p:ph type="ftr" sz="quarter" idx="11"/>
          </p:nvPr>
        </p:nvSpPr>
        <p:spPr>
          <a:xfrm>
            <a:off x="8148615" y="6424448"/>
            <a:ext cx="2273593" cy="365125"/>
          </a:xfrm>
        </p:spPr>
        <p:txBody>
          <a:bodyPr>
            <a:normAutofit/>
          </a:bodyPr>
          <a:lstStyle/>
          <a:p>
            <a:pPr>
              <a:spcAft>
                <a:spcPts val="600"/>
              </a:spcAft>
            </a:pPr>
            <a:r>
              <a:rPr lang="en-US" dirty="0"/>
              <a:t>The University of Texas at Dallas</a:t>
            </a:r>
            <a:endParaRPr lang="en-US"/>
          </a:p>
        </p:txBody>
      </p:sp>
      <p:sp>
        <p:nvSpPr>
          <p:cNvPr id="4" name="Date Placeholder 3">
            <a:extLst>
              <a:ext uri="{FF2B5EF4-FFF2-40B4-BE49-F238E27FC236}">
                <a16:creationId xmlns:a16="http://schemas.microsoft.com/office/drawing/2014/main" id="{4A5E7364-6923-431B-878F-2F4680FA0B21}"/>
              </a:ext>
            </a:extLst>
          </p:cNvPr>
          <p:cNvSpPr>
            <a:spLocks noGrp="1"/>
          </p:cNvSpPr>
          <p:nvPr>
            <p:ph type="dt" sz="half" idx="10"/>
          </p:nvPr>
        </p:nvSpPr>
        <p:spPr>
          <a:xfrm>
            <a:off x="8621426" y="6424448"/>
            <a:ext cx="2743200"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E98C1C65-C30E-4E4A-A9F6-E4D359F95DB4}"/>
              </a:ext>
            </a:extLst>
          </p:cNvPr>
          <p:cNvSpPr>
            <a:spLocks noGrp="1"/>
          </p:cNvSpPr>
          <p:nvPr>
            <p:ph type="sldNum" sz="quarter" idx="12"/>
          </p:nvPr>
        </p:nvSpPr>
        <p:spPr>
          <a:xfrm>
            <a:off x="11066348" y="6424449"/>
            <a:ext cx="771089" cy="365125"/>
          </a:xfrm>
        </p:spPr>
        <p:txBody>
          <a:bodyPr>
            <a:normAutofit/>
          </a:bodyPr>
          <a:lstStyle/>
          <a:p>
            <a:pPr>
              <a:spcAft>
                <a:spcPts val="600"/>
              </a:spcAft>
            </a:pPr>
            <a:fld id="{0976E860-7638-4E14-AF32-1A0BDBAB95E2}" type="slidenum">
              <a:rPr lang="en-US" smtClean="0"/>
              <a:pPr>
                <a:spcAft>
                  <a:spcPts val="600"/>
                </a:spcAft>
              </a:pPr>
              <a:t>11</a:t>
            </a:fld>
            <a:endParaRPr lang="en-US" dirty="0"/>
          </a:p>
        </p:txBody>
      </p:sp>
      <p:pic>
        <p:nvPicPr>
          <p:cNvPr id="13" name="Content Placeholder 6">
            <a:extLst>
              <a:ext uri="{FF2B5EF4-FFF2-40B4-BE49-F238E27FC236}">
                <a16:creationId xmlns:a16="http://schemas.microsoft.com/office/drawing/2014/main" id="{5E0D5F72-0C2E-471C-AFCC-36D47A4480FA}"/>
              </a:ext>
            </a:extLst>
          </p:cNvPr>
          <p:cNvPicPr>
            <a:picLocks noGrp="1"/>
          </p:cNvPicPr>
          <p:nvPr>
            <p:ph idx="1"/>
          </p:nvPr>
        </p:nvPicPr>
        <p:blipFill>
          <a:blip r:embed="rId3"/>
          <a:stretch>
            <a:fillRect/>
          </a:stretch>
        </p:blipFill>
        <p:spPr>
          <a:xfrm>
            <a:off x="1757678" y="1394217"/>
            <a:ext cx="9308669" cy="4838631"/>
          </a:xfrm>
          <a:prstGeom prst="rect">
            <a:avLst/>
          </a:prstGeom>
        </p:spPr>
      </p:pic>
      <p:graphicFrame>
        <p:nvGraphicFramePr>
          <p:cNvPr id="7" name="Chart 6">
            <a:extLst>
              <a:ext uri="{FF2B5EF4-FFF2-40B4-BE49-F238E27FC236}">
                <a16:creationId xmlns:a16="http://schemas.microsoft.com/office/drawing/2014/main" id="{D1703ED9-40BB-4508-A4E1-6AB9BA7F7884}"/>
              </a:ext>
            </a:extLst>
          </p:cNvPr>
          <p:cNvGraphicFramePr/>
          <p:nvPr>
            <p:extLst>
              <p:ext uri="{D42A27DB-BD31-4B8C-83A1-F6EECF244321}">
                <p14:modId xmlns:p14="http://schemas.microsoft.com/office/powerpoint/2010/main" val="3357109319"/>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7258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F781-9BB0-4020-A9EA-EC1A40E1877D}"/>
              </a:ext>
            </a:extLst>
          </p:cNvPr>
          <p:cNvSpPr>
            <a:spLocks noGrp="1"/>
          </p:cNvSpPr>
          <p:nvPr>
            <p:ph type="title"/>
          </p:nvPr>
        </p:nvSpPr>
        <p:spPr>
          <a:xfrm>
            <a:off x="1219408" y="0"/>
            <a:ext cx="9905998" cy="1478570"/>
          </a:xfrm>
        </p:spPr>
        <p:txBody>
          <a:bodyPr/>
          <a:lstStyle/>
          <a:p>
            <a:pPr algn="ctr"/>
            <a:r>
              <a:rPr lang="en-US" dirty="0"/>
              <a:t>Final Data Preprocessing</a:t>
            </a:r>
          </a:p>
        </p:txBody>
      </p:sp>
      <p:graphicFrame>
        <p:nvGraphicFramePr>
          <p:cNvPr id="7" name="Content Placeholder 6">
            <a:extLst>
              <a:ext uri="{FF2B5EF4-FFF2-40B4-BE49-F238E27FC236}">
                <a16:creationId xmlns:a16="http://schemas.microsoft.com/office/drawing/2014/main" id="{8E345739-6CA8-4D92-AFA5-87C9E901DA33}"/>
              </a:ext>
            </a:extLst>
          </p:cNvPr>
          <p:cNvGraphicFramePr>
            <a:graphicFrameLocks noGrp="1"/>
          </p:cNvGraphicFramePr>
          <p:nvPr>
            <p:ph idx="1"/>
            <p:extLst>
              <p:ext uri="{D42A27DB-BD31-4B8C-83A1-F6EECF244321}">
                <p14:modId xmlns:p14="http://schemas.microsoft.com/office/powerpoint/2010/main" val="3472301592"/>
              </p:ext>
            </p:extLst>
          </p:nvPr>
        </p:nvGraphicFramePr>
        <p:xfrm>
          <a:off x="1143000" y="1545428"/>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4CDB5E6E-032B-4D35-8101-A0867B6359F7}"/>
              </a:ext>
            </a:extLst>
          </p:cNvPr>
          <p:cNvSpPr>
            <a:spLocks noGrp="1"/>
          </p:cNvSpPr>
          <p:nvPr>
            <p:ph type="dt" sz="half" idx="10"/>
          </p:nvPr>
        </p:nvSpPr>
        <p:spPr>
          <a:xfrm>
            <a:off x="8669901" y="64928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1F973F3A-8D48-42F0-8B37-4AF3A5B81025}"/>
              </a:ext>
            </a:extLst>
          </p:cNvPr>
          <p:cNvSpPr>
            <a:spLocks noGrp="1"/>
          </p:cNvSpPr>
          <p:nvPr>
            <p:ph type="ftr" sz="quarter" idx="11"/>
          </p:nvPr>
        </p:nvSpPr>
        <p:spPr>
          <a:xfrm>
            <a:off x="8359788" y="6492873"/>
            <a:ext cx="2518936"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6506AFF9-B18E-4A5E-AD5C-6DDF9ED4AA12}"/>
              </a:ext>
            </a:extLst>
          </p:cNvPr>
          <p:cNvSpPr>
            <a:spLocks noGrp="1"/>
          </p:cNvSpPr>
          <p:nvPr>
            <p:ph type="sldNum" sz="quarter" idx="12"/>
          </p:nvPr>
        </p:nvSpPr>
        <p:spPr>
          <a:xfrm>
            <a:off x="11125406" y="6492875"/>
            <a:ext cx="771089" cy="365125"/>
          </a:xfrm>
        </p:spPr>
        <p:txBody>
          <a:bodyPr/>
          <a:lstStyle/>
          <a:p>
            <a:fld id="{0976E860-7638-4E14-AF32-1A0BDBAB95E2}" type="slidenum">
              <a:rPr lang="en-US" smtClean="0"/>
              <a:t>12</a:t>
            </a:fld>
            <a:endParaRPr lang="en-US" dirty="0"/>
          </a:p>
        </p:txBody>
      </p:sp>
      <p:graphicFrame>
        <p:nvGraphicFramePr>
          <p:cNvPr id="8" name="Chart 7">
            <a:extLst>
              <a:ext uri="{FF2B5EF4-FFF2-40B4-BE49-F238E27FC236}">
                <a16:creationId xmlns:a16="http://schemas.microsoft.com/office/drawing/2014/main" id="{76125F63-B3E5-4038-AA96-BD15CDE00145}"/>
              </a:ext>
            </a:extLst>
          </p:cNvPr>
          <p:cNvGraphicFramePr/>
          <p:nvPr>
            <p:extLst>
              <p:ext uri="{D42A27DB-BD31-4B8C-83A1-F6EECF244321}">
                <p14:modId xmlns:p14="http://schemas.microsoft.com/office/powerpoint/2010/main" val="2229994011"/>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8891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7B6FD3-D92B-46CB-8BA3-B3E1BE8834DC}"/>
              </a:ext>
            </a:extLst>
          </p:cNvPr>
          <p:cNvSpPr>
            <a:spLocks noGrp="1"/>
          </p:cNvSpPr>
          <p:nvPr>
            <p:ph type="title"/>
          </p:nvPr>
        </p:nvSpPr>
        <p:spPr>
          <a:xfrm>
            <a:off x="1141413" y="618518"/>
            <a:ext cx="4459286" cy="1478570"/>
          </a:xfrm>
        </p:spPr>
        <p:txBody>
          <a:bodyPr>
            <a:normAutofit/>
          </a:bodyPr>
          <a:lstStyle/>
          <a:p>
            <a:r>
              <a:rPr lang="en-US" sz="3200"/>
              <a:t>Data partition</a:t>
            </a:r>
          </a:p>
        </p:txBody>
      </p:sp>
      <p:sp>
        <p:nvSpPr>
          <p:cNvPr id="12" name="Content Placeholder 11">
            <a:extLst>
              <a:ext uri="{FF2B5EF4-FFF2-40B4-BE49-F238E27FC236}">
                <a16:creationId xmlns:a16="http://schemas.microsoft.com/office/drawing/2014/main" id="{022DB06A-04B2-4312-9A57-59B822819E02}"/>
              </a:ext>
            </a:extLst>
          </p:cNvPr>
          <p:cNvSpPr>
            <a:spLocks noGrp="1"/>
          </p:cNvSpPr>
          <p:nvPr>
            <p:ph idx="1"/>
          </p:nvPr>
        </p:nvSpPr>
        <p:spPr>
          <a:xfrm>
            <a:off x="1141412" y="2249487"/>
            <a:ext cx="4459287" cy="3965046"/>
          </a:xfrm>
        </p:spPr>
        <p:txBody>
          <a:bodyPr>
            <a:normAutofit/>
          </a:bodyPr>
          <a:lstStyle/>
          <a:p>
            <a:r>
              <a:rPr lang="en-US" sz="2000" dirty="0"/>
              <a:t>For Model Building we require a Training dataset.</a:t>
            </a:r>
          </a:p>
          <a:p>
            <a:r>
              <a:rPr lang="en-US" sz="2000" dirty="0"/>
              <a:t>For Model Validation we require a Validation Dataset.</a:t>
            </a:r>
          </a:p>
        </p:txBody>
      </p:sp>
      <p:pic>
        <p:nvPicPr>
          <p:cNvPr id="10" name="Content Placeholder 6">
            <a:extLst>
              <a:ext uri="{FF2B5EF4-FFF2-40B4-BE49-F238E27FC236}">
                <a16:creationId xmlns:a16="http://schemas.microsoft.com/office/drawing/2014/main" id="{37EA6D3E-93FA-4BDE-ADA5-D3DE82477614}"/>
              </a:ext>
            </a:extLst>
          </p:cNvPr>
          <p:cNvPicPr>
            <a:picLocks/>
          </p:cNvPicPr>
          <p:nvPr/>
        </p:nvPicPr>
        <p:blipFill>
          <a:blip r:embed="rId4"/>
          <a:stretch>
            <a:fillRect/>
          </a:stretch>
        </p:blipFill>
        <p:spPr>
          <a:xfrm>
            <a:off x="6489890" y="618518"/>
            <a:ext cx="4668498"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8D3448DC-EB91-4510-B29D-5C3E03A5E54E}"/>
              </a:ext>
            </a:extLst>
          </p:cNvPr>
          <p:cNvSpPr>
            <a:spLocks noGrp="1"/>
          </p:cNvSpPr>
          <p:nvPr>
            <p:ph type="ftr" sz="quarter" idx="11"/>
          </p:nvPr>
        </p:nvSpPr>
        <p:spPr>
          <a:xfrm>
            <a:off x="8619532" y="6401594"/>
            <a:ext cx="2212909" cy="365125"/>
          </a:xfrm>
        </p:spPr>
        <p:txBody>
          <a:bodyPr>
            <a:normAutofit fontScale="92500"/>
          </a:bodyPr>
          <a:lstStyle/>
          <a:p>
            <a:pPr>
              <a:spcAft>
                <a:spcPts val="600"/>
              </a:spcAft>
            </a:pPr>
            <a:r>
              <a:rPr lang="en-US" dirty="0"/>
              <a:t>The University of Texas at Dallas</a:t>
            </a:r>
          </a:p>
        </p:txBody>
      </p:sp>
      <p:grpSp>
        <p:nvGrpSpPr>
          <p:cNvPr id="19" name="Group 1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1981DC8B-FCDA-4CBF-A7EA-0D50F29E99EE}"/>
              </a:ext>
            </a:extLst>
          </p:cNvPr>
          <p:cNvSpPr>
            <a:spLocks noGrp="1"/>
          </p:cNvSpPr>
          <p:nvPr>
            <p:ph type="dt" sz="half" idx="10"/>
          </p:nvPr>
        </p:nvSpPr>
        <p:spPr>
          <a:xfrm>
            <a:off x="10741988" y="6389332"/>
            <a:ext cx="945622"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C2E53464-FE55-4604-AEBD-1131DF6A0A05}"/>
              </a:ext>
            </a:extLst>
          </p:cNvPr>
          <p:cNvSpPr>
            <a:spLocks noGrp="1"/>
          </p:cNvSpPr>
          <p:nvPr>
            <p:ph type="sldNum" sz="quarter" idx="12"/>
          </p:nvPr>
        </p:nvSpPr>
        <p:spPr>
          <a:xfrm>
            <a:off x="11302066" y="6407149"/>
            <a:ext cx="771089" cy="365125"/>
          </a:xfrm>
        </p:spPr>
        <p:txBody>
          <a:bodyPr>
            <a:normAutofit/>
          </a:bodyPr>
          <a:lstStyle/>
          <a:p>
            <a:pPr>
              <a:spcAft>
                <a:spcPts val="600"/>
              </a:spcAft>
            </a:pPr>
            <a:fld id="{0976E860-7638-4E14-AF32-1A0BDBAB95E2}" type="slidenum">
              <a:rPr lang="en-US" smtClean="0"/>
              <a:pPr>
                <a:spcAft>
                  <a:spcPts val="600"/>
                </a:spcAft>
              </a:pPr>
              <a:t>13</a:t>
            </a:fld>
            <a:endParaRPr lang="en-US" dirty="0"/>
          </a:p>
        </p:txBody>
      </p:sp>
      <p:graphicFrame>
        <p:nvGraphicFramePr>
          <p:cNvPr id="47" name="Chart 46">
            <a:extLst>
              <a:ext uri="{FF2B5EF4-FFF2-40B4-BE49-F238E27FC236}">
                <a16:creationId xmlns:a16="http://schemas.microsoft.com/office/drawing/2014/main" id="{0553A222-B21E-42DC-AF67-CDB88CFA3F2D}"/>
              </a:ext>
            </a:extLst>
          </p:cNvPr>
          <p:cNvGraphicFramePr/>
          <p:nvPr>
            <p:extLst>
              <p:ext uri="{D42A27DB-BD31-4B8C-83A1-F6EECF244321}">
                <p14:modId xmlns:p14="http://schemas.microsoft.com/office/powerpoint/2010/main" val="3519231858"/>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2326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BACA5-D531-4A25-B78C-7BE393AF42AC}"/>
              </a:ext>
            </a:extLst>
          </p:cNvPr>
          <p:cNvSpPr>
            <a:spLocks noGrp="1"/>
          </p:cNvSpPr>
          <p:nvPr>
            <p:ph type="title"/>
          </p:nvPr>
        </p:nvSpPr>
        <p:spPr>
          <a:xfrm>
            <a:off x="1219409" y="31632"/>
            <a:ext cx="9905998" cy="1478570"/>
          </a:xfrm>
        </p:spPr>
        <p:txBody>
          <a:bodyPr/>
          <a:lstStyle/>
          <a:p>
            <a:pPr algn="ctr"/>
            <a:r>
              <a:rPr lang="en-US" dirty="0"/>
              <a:t>Predictive Analysis</a:t>
            </a:r>
          </a:p>
        </p:txBody>
      </p:sp>
      <p:graphicFrame>
        <p:nvGraphicFramePr>
          <p:cNvPr id="10" name="Content Placeholder 9">
            <a:extLst>
              <a:ext uri="{FF2B5EF4-FFF2-40B4-BE49-F238E27FC236}">
                <a16:creationId xmlns:a16="http://schemas.microsoft.com/office/drawing/2014/main" id="{A0CFC9A9-4485-4026-A064-D48A399D7D55}"/>
              </a:ext>
            </a:extLst>
          </p:cNvPr>
          <p:cNvGraphicFramePr>
            <a:graphicFrameLocks noGrp="1"/>
          </p:cNvGraphicFramePr>
          <p:nvPr>
            <p:ph idx="1"/>
            <p:extLst>
              <p:ext uri="{D42A27DB-BD31-4B8C-83A1-F6EECF244321}">
                <p14:modId xmlns:p14="http://schemas.microsoft.com/office/powerpoint/2010/main" val="3614810518"/>
              </p:ext>
            </p:extLst>
          </p:nvPr>
        </p:nvGraphicFramePr>
        <p:xfrm>
          <a:off x="1143000" y="1288434"/>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47ED7659-81BE-42C6-8AD1-A5CAB95252D2}"/>
              </a:ext>
            </a:extLst>
          </p:cNvPr>
          <p:cNvSpPr>
            <a:spLocks noGrp="1"/>
          </p:cNvSpPr>
          <p:nvPr>
            <p:ph type="dt" sz="half" idx="10"/>
          </p:nvPr>
        </p:nvSpPr>
        <p:spPr>
          <a:xfrm>
            <a:off x="8660570" y="6461773"/>
            <a:ext cx="2743200" cy="365125"/>
          </a:xfrm>
        </p:spPr>
        <p:txBody>
          <a:bodyPr/>
          <a:lstStyle/>
          <a:p>
            <a:fld id="{E8AEC327-66F3-4F6E-A14B-31622B256E0A}" type="datetime1">
              <a:rPr lang="en-US" smtClean="0"/>
              <a:t>11/14/2018</a:t>
            </a:fld>
            <a:endParaRPr lang="en-US"/>
          </a:p>
        </p:txBody>
      </p:sp>
      <p:sp>
        <p:nvSpPr>
          <p:cNvPr id="5" name="Footer Placeholder 4">
            <a:extLst>
              <a:ext uri="{FF2B5EF4-FFF2-40B4-BE49-F238E27FC236}">
                <a16:creationId xmlns:a16="http://schemas.microsoft.com/office/drawing/2014/main" id="{60B71045-EFCE-4AE6-BB83-78691CE91F24}"/>
              </a:ext>
            </a:extLst>
          </p:cNvPr>
          <p:cNvSpPr>
            <a:spLocks noGrp="1"/>
          </p:cNvSpPr>
          <p:nvPr>
            <p:ph type="ftr" sz="quarter" idx="11"/>
          </p:nvPr>
        </p:nvSpPr>
        <p:spPr>
          <a:xfrm>
            <a:off x="8291962" y="6461772"/>
            <a:ext cx="2567265"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E0B761C4-CE23-44EC-BEFE-0FCA4FDC902B}"/>
              </a:ext>
            </a:extLst>
          </p:cNvPr>
          <p:cNvSpPr>
            <a:spLocks noGrp="1"/>
          </p:cNvSpPr>
          <p:nvPr>
            <p:ph type="sldNum" sz="quarter" idx="12"/>
          </p:nvPr>
        </p:nvSpPr>
        <p:spPr>
          <a:xfrm>
            <a:off x="11125407" y="6461774"/>
            <a:ext cx="771089" cy="365125"/>
          </a:xfrm>
        </p:spPr>
        <p:txBody>
          <a:bodyPr/>
          <a:lstStyle/>
          <a:p>
            <a:fld id="{0976E860-7638-4E14-AF32-1A0BDBAB95E2}" type="slidenum">
              <a:rPr lang="en-US" smtClean="0"/>
              <a:t>14</a:t>
            </a:fld>
            <a:endParaRPr lang="en-US" dirty="0"/>
          </a:p>
        </p:txBody>
      </p:sp>
      <p:graphicFrame>
        <p:nvGraphicFramePr>
          <p:cNvPr id="7" name="Chart 6">
            <a:extLst>
              <a:ext uri="{FF2B5EF4-FFF2-40B4-BE49-F238E27FC236}">
                <a16:creationId xmlns:a16="http://schemas.microsoft.com/office/drawing/2014/main" id="{E8DB60BA-7851-4D9F-B6C4-58ED15ABBB5A}"/>
              </a:ext>
            </a:extLst>
          </p:cNvPr>
          <p:cNvGraphicFramePr/>
          <p:nvPr>
            <p:extLst>
              <p:ext uri="{D42A27DB-BD31-4B8C-83A1-F6EECF244321}">
                <p14:modId xmlns:p14="http://schemas.microsoft.com/office/powerpoint/2010/main" val="2127933799"/>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6917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52" name="Rectangle 1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A8F5DB-8C3B-4DB1-844F-42CE1A41EE11}"/>
              </a:ext>
            </a:extLst>
          </p:cNvPr>
          <p:cNvSpPr>
            <a:spLocks noGrp="1"/>
          </p:cNvSpPr>
          <p:nvPr>
            <p:ph type="title"/>
          </p:nvPr>
        </p:nvSpPr>
        <p:spPr>
          <a:xfrm>
            <a:off x="1141413" y="618518"/>
            <a:ext cx="4459286" cy="1478570"/>
          </a:xfrm>
        </p:spPr>
        <p:txBody>
          <a:bodyPr>
            <a:normAutofit/>
          </a:bodyPr>
          <a:lstStyle/>
          <a:p>
            <a:r>
              <a:rPr lang="en-US" sz="3200"/>
              <a:t>Decision Tree</a:t>
            </a:r>
          </a:p>
        </p:txBody>
      </p:sp>
      <p:sp>
        <p:nvSpPr>
          <p:cNvPr id="54" name="Content Placeholder 11">
            <a:extLst>
              <a:ext uri="{FF2B5EF4-FFF2-40B4-BE49-F238E27FC236}">
                <a16:creationId xmlns:a16="http://schemas.microsoft.com/office/drawing/2014/main" id="{C6515137-CFF5-4B8D-BACC-DDB753D6743C}"/>
              </a:ext>
            </a:extLst>
          </p:cNvPr>
          <p:cNvSpPr>
            <a:spLocks noGrp="1"/>
          </p:cNvSpPr>
          <p:nvPr>
            <p:ph idx="1"/>
          </p:nvPr>
        </p:nvSpPr>
        <p:spPr>
          <a:xfrm>
            <a:off x="1141412" y="2249487"/>
            <a:ext cx="4459287" cy="3965046"/>
          </a:xfrm>
        </p:spPr>
        <p:txBody>
          <a:bodyPr>
            <a:normAutofit/>
          </a:bodyPr>
          <a:lstStyle/>
          <a:p>
            <a:r>
              <a:rPr lang="en-US" sz="2000" dirty="0"/>
              <a:t>Decision Tree is a Type of classification in which the analysis on a dataset is performed by using a tree structure which is constructed in a Top-Down recursive partitioning manner.</a:t>
            </a:r>
          </a:p>
        </p:txBody>
      </p:sp>
      <p:pic>
        <p:nvPicPr>
          <p:cNvPr id="55" name="Content Placeholder 6">
            <a:extLst>
              <a:ext uri="{FF2B5EF4-FFF2-40B4-BE49-F238E27FC236}">
                <a16:creationId xmlns:a16="http://schemas.microsoft.com/office/drawing/2014/main" id="{25A458B2-7E1D-443B-A663-27759D5D130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096000" y="1609133"/>
            <a:ext cx="5456279" cy="361478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A3A94995-5C0F-418A-950B-9BC05300C673}"/>
              </a:ext>
            </a:extLst>
          </p:cNvPr>
          <p:cNvSpPr>
            <a:spLocks noGrp="1"/>
          </p:cNvSpPr>
          <p:nvPr>
            <p:ph type="ftr" sz="quarter" idx="11"/>
          </p:nvPr>
        </p:nvSpPr>
        <p:spPr>
          <a:xfrm>
            <a:off x="8411076" y="6411168"/>
            <a:ext cx="2306175" cy="365125"/>
          </a:xfrm>
        </p:spPr>
        <p:txBody>
          <a:bodyPr>
            <a:normAutofit/>
          </a:bodyPr>
          <a:lstStyle/>
          <a:p>
            <a:pPr>
              <a:spcAft>
                <a:spcPts val="600"/>
              </a:spcAft>
            </a:pPr>
            <a:r>
              <a:rPr lang="en-US" dirty="0"/>
              <a:t>The University of Texas at Dallas</a:t>
            </a:r>
          </a:p>
        </p:txBody>
      </p:sp>
      <p:grpSp>
        <p:nvGrpSpPr>
          <p:cNvPr id="56" name="Group 1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96608D00-F37D-491A-992B-FA68571429BF}"/>
              </a:ext>
            </a:extLst>
          </p:cNvPr>
          <p:cNvSpPr>
            <a:spLocks noGrp="1"/>
          </p:cNvSpPr>
          <p:nvPr>
            <p:ph type="dt" sz="half" idx="10"/>
          </p:nvPr>
        </p:nvSpPr>
        <p:spPr>
          <a:xfrm>
            <a:off x="10494439" y="6411168"/>
            <a:ext cx="1152345"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9DD65176-EFDD-49F5-87A4-1FE4279CB733}"/>
              </a:ext>
            </a:extLst>
          </p:cNvPr>
          <p:cNvSpPr>
            <a:spLocks noGrp="1"/>
          </p:cNvSpPr>
          <p:nvPr>
            <p:ph type="sldNum" sz="quarter" idx="12"/>
          </p:nvPr>
        </p:nvSpPr>
        <p:spPr>
          <a:xfrm>
            <a:off x="11273273" y="6411168"/>
            <a:ext cx="771089" cy="365125"/>
          </a:xfrm>
        </p:spPr>
        <p:txBody>
          <a:bodyPr>
            <a:normAutofit/>
          </a:bodyPr>
          <a:lstStyle/>
          <a:p>
            <a:pPr>
              <a:spcAft>
                <a:spcPts val="600"/>
              </a:spcAft>
            </a:pPr>
            <a:fld id="{0976E860-7638-4E14-AF32-1A0BDBAB95E2}" type="slidenum">
              <a:rPr lang="en-US" smtClean="0"/>
              <a:pPr>
                <a:spcAft>
                  <a:spcPts val="600"/>
                </a:spcAft>
              </a:pPr>
              <a:t>15</a:t>
            </a:fld>
            <a:endParaRPr lang="en-US" dirty="0"/>
          </a:p>
        </p:txBody>
      </p:sp>
      <p:graphicFrame>
        <p:nvGraphicFramePr>
          <p:cNvPr id="47" name="Chart 46">
            <a:extLst>
              <a:ext uri="{FF2B5EF4-FFF2-40B4-BE49-F238E27FC236}">
                <a16:creationId xmlns:a16="http://schemas.microsoft.com/office/drawing/2014/main" id="{C85F87B2-65A6-4080-BA25-895A92155D99}"/>
              </a:ext>
            </a:extLst>
          </p:cNvPr>
          <p:cNvGraphicFramePr/>
          <p:nvPr>
            <p:extLst>
              <p:ext uri="{D42A27DB-BD31-4B8C-83A1-F6EECF244321}">
                <p14:modId xmlns:p14="http://schemas.microsoft.com/office/powerpoint/2010/main" val="2844864823"/>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23990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CBE71A-A5BE-4F66-AAD8-231101A01A41}"/>
              </a:ext>
            </a:extLst>
          </p:cNvPr>
          <p:cNvSpPr>
            <a:spLocks noGrp="1"/>
          </p:cNvSpPr>
          <p:nvPr>
            <p:ph type="dt" sz="half" idx="10"/>
          </p:nvPr>
        </p:nvSpPr>
        <p:spPr>
          <a:xfrm>
            <a:off x="8758420" y="64928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94CAD9B6-2586-4960-9D79-A23E81630381}"/>
              </a:ext>
            </a:extLst>
          </p:cNvPr>
          <p:cNvSpPr>
            <a:spLocks noGrp="1"/>
          </p:cNvSpPr>
          <p:nvPr>
            <p:ph type="ftr" sz="quarter" idx="11"/>
          </p:nvPr>
        </p:nvSpPr>
        <p:spPr>
          <a:xfrm>
            <a:off x="8372875" y="6492875"/>
            <a:ext cx="3010712"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82A697A6-58E5-4899-A5E4-2C2099D1203A}"/>
              </a:ext>
            </a:extLst>
          </p:cNvPr>
          <p:cNvSpPr>
            <a:spLocks noGrp="1"/>
          </p:cNvSpPr>
          <p:nvPr>
            <p:ph type="sldNum" sz="quarter" idx="12"/>
          </p:nvPr>
        </p:nvSpPr>
        <p:spPr>
          <a:xfrm>
            <a:off x="11116076" y="6492875"/>
            <a:ext cx="771089" cy="365125"/>
          </a:xfrm>
        </p:spPr>
        <p:txBody>
          <a:bodyPr/>
          <a:lstStyle/>
          <a:p>
            <a:fld id="{0976E860-7638-4E14-AF32-1A0BDBAB95E2}" type="slidenum">
              <a:rPr lang="en-US" smtClean="0"/>
              <a:t>16</a:t>
            </a:fld>
            <a:endParaRPr lang="en-US" dirty="0"/>
          </a:p>
        </p:txBody>
      </p:sp>
      <p:sp>
        <p:nvSpPr>
          <p:cNvPr id="8" name="TextBox 7">
            <a:extLst>
              <a:ext uri="{FF2B5EF4-FFF2-40B4-BE49-F238E27FC236}">
                <a16:creationId xmlns:a16="http://schemas.microsoft.com/office/drawing/2014/main" id="{4703E813-7B17-4469-A6E9-120C72FA4914}"/>
              </a:ext>
            </a:extLst>
          </p:cNvPr>
          <p:cNvSpPr txBox="1"/>
          <p:nvPr/>
        </p:nvSpPr>
        <p:spPr>
          <a:xfrm>
            <a:off x="2662474" y="253563"/>
            <a:ext cx="6110968" cy="646331"/>
          </a:xfrm>
          <a:prstGeom prst="rect">
            <a:avLst/>
          </a:prstGeom>
          <a:noFill/>
        </p:spPr>
        <p:txBody>
          <a:bodyPr wrap="none" rtlCol="0">
            <a:spAutoFit/>
          </a:bodyPr>
          <a:lstStyle/>
          <a:p>
            <a:pPr algn="ctr"/>
            <a:r>
              <a:rPr lang="en-US" sz="3600" dirty="0"/>
              <a:t>SPLIT NODES IN DECISION TREE</a:t>
            </a:r>
          </a:p>
        </p:txBody>
      </p:sp>
      <p:pic>
        <p:nvPicPr>
          <p:cNvPr id="10" name="Content Placeholder 9">
            <a:extLst>
              <a:ext uri="{FF2B5EF4-FFF2-40B4-BE49-F238E27FC236}">
                <a16:creationId xmlns:a16="http://schemas.microsoft.com/office/drawing/2014/main" id="{C66EF12E-2817-40A9-AEF0-8EC250583B8D}"/>
              </a:ext>
            </a:extLst>
          </p:cNvPr>
          <p:cNvPicPr>
            <a:picLocks noGrp="1" noChangeAspect="1"/>
          </p:cNvPicPr>
          <p:nvPr>
            <p:ph idx="1"/>
          </p:nvPr>
        </p:nvPicPr>
        <p:blipFill>
          <a:blip r:embed="rId2"/>
          <a:stretch>
            <a:fillRect/>
          </a:stretch>
        </p:blipFill>
        <p:spPr>
          <a:xfrm>
            <a:off x="956235" y="1123630"/>
            <a:ext cx="3905392" cy="2507357"/>
          </a:xfrm>
          <a:prstGeom prst="rect">
            <a:avLst/>
          </a:prstGeom>
        </p:spPr>
      </p:pic>
      <p:pic>
        <p:nvPicPr>
          <p:cNvPr id="12" name="Picture 11">
            <a:extLst>
              <a:ext uri="{FF2B5EF4-FFF2-40B4-BE49-F238E27FC236}">
                <a16:creationId xmlns:a16="http://schemas.microsoft.com/office/drawing/2014/main" id="{B7B88F95-3DA6-422D-AE92-6B0ABF279251}"/>
              </a:ext>
            </a:extLst>
          </p:cNvPr>
          <p:cNvPicPr>
            <a:picLocks noChangeAspect="1"/>
          </p:cNvPicPr>
          <p:nvPr/>
        </p:nvPicPr>
        <p:blipFill>
          <a:blip r:embed="rId3"/>
          <a:stretch>
            <a:fillRect/>
          </a:stretch>
        </p:blipFill>
        <p:spPr>
          <a:xfrm>
            <a:off x="7330374" y="1123630"/>
            <a:ext cx="3370051" cy="2481662"/>
          </a:xfrm>
          <a:prstGeom prst="rect">
            <a:avLst/>
          </a:prstGeom>
        </p:spPr>
      </p:pic>
      <p:pic>
        <p:nvPicPr>
          <p:cNvPr id="13" name="Picture 12">
            <a:extLst>
              <a:ext uri="{FF2B5EF4-FFF2-40B4-BE49-F238E27FC236}">
                <a16:creationId xmlns:a16="http://schemas.microsoft.com/office/drawing/2014/main" id="{1048BB12-FAEE-4469-B778-154567D2520C}"/>
              </a:ext>
            </a:extLst>
          </p:cNvPr>
          <p:cNvPicPr>
            <a:picLocks noChangeAspect="1"/>
          </p:cNvPicPr>
          <p:nvPr/>
        </p:nvPicPr>
        <p:blipFill>
          <a:blip r:embed="rId4"/>
          <a:stretch>
            <a:fillRect/>
          </a:stretch>
        </p:blipFill>
        <p:spPr>
          <a:xfrm>
            <a:off x="4209541" y="3854671"/>
            <a:ext cx="3370051" cy="2749766"/>
          </a:xfrm>
          <a:prstGeom prst="rect">
            <a:avLst/>
          </a:prstGeom>
        </p:spPr>
      </p:pic>
      <p:graphicFrame>
        <p:nvGraphicFramePr>
          <p:cNvPr id="9" name="Chart 8">
            <a:extLst>
              <a:ext uri="{FF2B5EF4-FFF2-40B4-BE49-F238E27FC236}">
                <a16:creationId xmlns:a16="http://schemas.microsoft.com/office/drawing/2014/main" id="{25D5E739-A777-40EE-810B-C1B8283A67EC}"/>
              </a:ext>
            </a:extLst>
          </p:cNvPr>
          <p:cNvGraphicFramePr/>
          <p:nvPr>
            <p:extLst>
              <p:ext uri="{D42A27DB-BD31-4B8C-83A1-F6EECF244321}">
                <p14:modId xmlns:p14="http://schemas.microsoft.com/office/powerpoint/2010/main" val="77571471"/>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11505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0C4C-8C98-49F7-A002-824AB8D17F7D}"/>
              </a:ext>
            </a:extLst>
          </p:cNvPr>
          <p:cNvSpPr>
            <a:spLocks noGrp="1"/>
          </p:cNvSpPr>
          <p:nvPr>
            <p:ph type="title"/>
          </p:nvPr>
        </p:nvSpPr>
        <p:spPr>
          <a:xfrm>
            <a:off x="1281372" y="21770"/>
            <a:ext cx="9905998" cy="1478570"/>
          </a:xfrm>
        </p:spPr>
        <p:txBody>
          <a:bodyPr/>
          <a:lstStyle/>
          <a:p>
            <a:r>
              <a:rPr lang="en-US" dirty="0"/>
              <a:t>               DECISION TREE structure</a:t>
            </a:r>
            <a:br>
              <a:rPr lang="en-US" dirty="0"/>
            </a:br>
            <a:endParaRPr lang="en-US" dirty="0"/>
          </a:p>
        </p:txBody>
      </p:sp>
      <p:sp>
        <p:nvSpPr>
          <p:cNvPr id="4" name="Date Placeholder 3">
            <a:extLst>
              <a:ext uri="{FF2B5EF4-FFF2-40B4-BE49-F238E27FC236}">
                <a16:creationId xmlns:a16="http://schemas.microsoft.com/office/drawing/2014/main" id="{91B312A1-23B6-419B-A512-4C98D6B47D1E}"/>
              </a:ext>
            </a:extLst>
          </p:cNvPr>
          <p:cNvSpPr>
            <a:spLocks noGrp="1"/>
          </p:cNvSpPr>
          <p:nvPr>
            <p:ph type="dt" sz="half" idx="10"/>
          </p:nvPr>
        </p:nvSpPr>
        <p:spPr>
          <a:xfrm>
            <a:off x="8716553" y="647110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BCF13FF6-B597-4E90-AA49-3C6794F01E51}"/>
              </a:ext>
            </a:extLst>
          </p:cNvPr>
          <p:cNvSpPr>
            <a:spLocks noGrp="1"/>
          </p:cNvSpPr>
          <p:nvPr>
            <p:ph type="ftr" sz="quarter" idx="11"/>
          </p:nvPr>
        </p:nvSpPr>
        <p:spPr>
          <a:xfrm>
            <a:off x="8341981" y="6492875"/>
            <a:ext cx="3117772"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C765D23D-CDE1-4D5C-9D83-E920EAAE6D11}"/>
              </a:ext>
            </a:extLst>
          </p:cNvPr>
          <p:cNvSpPr>
            <a:spLocks noGrp="1"/>
          </p:cNvSpPr>
          <p:nvPr>
            <p:ph type="sldNum" sz="quarter" idx="12"/>
          </p:nvPr>
        </p:nvSpPr>
        <p:spPr>
          <a:xfrm>
            <a:off x="11187370" y="6471105"/>
            <a:ext cx="771089" cy="365125"/>
          </a:xfrm>
        </p:spPr>
        <p:txBody>
          <a:bodyPr/>
          <a:lstStyle/>
          <a:p>
            <a:fld id="{0976E860-7638-4E14-AF32-1A0BDBAB95E2}" type="slidenum">
              <a:rPr lang="en-US" smtClean="0"/>
              <a:t>17</a:t>
            </a:fld>
            <a:endParaRPr lang="en-US" dirty="0"/>
          </a:p>
        </p:txBody>
      </p:sp>
      <p:sp>
        <p:nvSpPr>
          <p:cNvPr id="9" name="Content Placeholder 8">
            <a:extLst>
              <a:ext uri="{FF2B5EF4-FFF2-40B4-BE49-F238E27FC236}">
                <a16:creationId xmlns:a16="http://schemas.microsoft.com/office/drawing/2014/main" id="{19106C0E-32B0-4DD8-9A10-F1332F536D68}"/>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FA45C309-2C0A-491A-B775-CE9C712BBAD3}"/>
              </a:ext>
            </a:extLst>
          </p:cNvPr>
          <p:cNvPicPr>
            <a:picLocks noChangeAspect="1"/>
          </p:cNvPicPr>
          <p:nvPr/>
        </p:nvPicPr>
        <p:blipFill>
          <a:blip r:embed="rId2"/>
          <a:stretch>
            <a:fillRect/>
          </a:stretch>
        </p:blipFill>
        <p:spPr>
          <a:xfrm>
            <a:off x="1935804" y="815400"/>
            <a:ext cx="8424153" cy="5414290"/>
          </a:xfrm>
          <a:prstGeom prst="rect">
            <a:avLst/>
          </a:prstGeom>
        </p:spPr>
      </p:pic>
      <p:graphicFrame>
        <p:nvGraphicFramePr>
          <p:cNvPr id="8" name="Chart 7">
            <a:extLst>
              <a:ext uri="{FF2B5EF4-FFF2-40B4-BE49-F238E27FC236}">
                <a16:creationId xmlns:a16="http://schemas.microsoft.com/office/drawing/2014/main" id="{9F44B38B-4133-42D7-903B-E81B51873E6A}"/>
              </a:ext>
            </a:extLst>
          </p:cNvPr>
          <p:cNvGraphicFramePr/>
          <p:nvPr>
            <p:extLst>
              <p:ext uri="{D42A27DB-BD31-4B8C-83A1-F6EECF244321}">
                <p14:modId xmlns:p14="http://schemas.microsoft.com/office/powerpoint/2010/main" val="4054054029"/>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332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2330-9AED-485F-9E83-E929AA97F6EF}"/>
              </a:ext>
            </a:extLst>
          </p:cNvPr>
          <p:cNvSpPr>
            <a:spLocks noGrp="1"/>
          </p:cNvSpPr>
          <p:nvPr>
            <p:ph type="title"/>
          </p:nvPr>
        </p:nvSpPr>
        <p:spPr>
          <a:xfrm>
            <a:off x="1141413" y="618518"/>
            <a:ext cx="9905998" cy="1478570"/>
          </a:xfrm>
        </p:spPr>
        <p:txBody>
          <a:bodyPr>
            <a:normAutofit/>
          </a:bodyPr>
          <a:lstStyle/>
          <a:p>
            <a:r>
              <a:rPr lang="en-US"/>
              <a:t>Accuracy rate of decision tree </a:t>
            </a:r>
            <a:endParaRPr lang="en-US" dirty="0"/>
          </a:p>
        </p:txBody>
      </p:sp>
      <p:pic>
        <p:nvPicPr>
          <p:cNvPr id="10" name="Content Placeholder 6" descr="A screenshot of a social media post&#10;&#10;Description generated with very high confidence">
            <a:extLst>
              <a:ext uri="{FF2B5EF4-FFF2-40B4-BE49-F238E27FC236}">
                <a16:creationId xmlns:a16="http://schemas.microsoft.com/office/drawing/2014/main" id="{1FFA0111-DC63-4328-986E-5F33219EE760}"/>
              </a:ext>
            </a:extLst>
          </p:cNvPr>
          <p:cNvPicPr>
            <a:picLocks noChangeAspect="1"/>
          </p:cNvPicPr>
          <p:nvPr/>
        </p:nvPicPr>
        <p:blipFill>
          <a:blip r:embed="rId3"/>
          <a:stretch>
            <a:fillRect/>
          </a:stretch>
        </p:blipFill>
        <p:spPr>
          <a:xfrm>
            <a:off x="712202" y="2097088"/>
            <a:ext cx="5018316" cy="199692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2" name="Content Placeholder 11">
            <a:extLst>
              <a:ext uri="{FF2B5EF4-FFF2-40B4-BE49-F238E27FC236}">
                <a16:creationId xmlns:a16="http://schemas.microsoft.com/office/drawing/2014/main" id="{B8C62CC2-7AE3-4069-B233-72039CF5D4F3}"/>
              </a:ext>
            </a:extLst>
          </p:cNvPr>
          <p:cNvSpPr>
            <a:spLocks noGrp="1"/>
          </p:cNvSpPr>
          <p:nvPr>
            <p:ph idx="1"/>
          </p:nvPr>
        </p:nvSpPr>
        <p:spPr>
          <a:xfrm>
            <a:off x="6094412" y="2255708"/>
            <a:ext cx="5150463" cy="3694113"/>
          </a:xfrm>
        </p:spPr>
        <p:txBody>
          <a:bodyPr>
            <a:normAutofit/>
          </a:bodyPr>
          <a:lstStyle/>
          <a:p>
            <a:r>
              <a:rPr lang="en-US" sz="2200" dirty="0"/>
              <a:t>Accuracy Rate = 1-Misclassification Rate</a:t>
            </a:r>
          </a:p>
          <a:p>
            <a:r>
              <a:rPr lang="en-US" sz="2200" dirty="0"/>
              <a:t>=1-0.1592 = 0.8408</a:t>
            </a:r>
          </a:p>
          <a:p>
            <a:r>
              <a:rPr lang="en-US" sz="2200" dirty="0"/>
              <a:t>84% Accurate</a:t>
            </a:r>
          </a:p>
        </p:txBody>
      </p:sp>
      <p:sp>
        <p:nvSpPr>
          <p:cNvPr id="5" name="Footer Placeholder 4">
            <a:extLst>
              <a:ext uri="{FF2B5EF4-FFF2-40B4-BE49-F238E27FC236}">
                <a16:creationId xmlns:a16="http://schemas.microsoft.com/office/drawing/2014/main" id="{D03FFDC1-760D-4955-8680-04993DDEF171}"/>
              </a:ext>
            </a:extLst>
          </p:cNvPr>
          <p:cNvSpPr>
            <a:spLocks noGrp="1"/>
          </p:cNvSpPr>
          <p:nvPr>
            <p:ph type="ftr" sz="quarter" idx="11"/>
          </p:nvPr>
        </p:nvSpPr>
        <p:spPr>
          <a:xfrm>
            <a:off x="8382205" y="6434594"/>
            <a:ext cx="2553511" cy="365125"/>
          </a:xfrm>
        </p:spPr>
        <p:txBody>
          <a:bodyPr>
            <a:normAutofit/>
          </a:bodyPr>
          <a:lstStyle/>
          <a:p>
            <a:pPr>
              <a:spcAft>
                <a:spcPts val="600"/>
              </a:spcAft>
            </a:pPr>
            <a:r>
              <a:rPr lang="en-US"/>
              <a:t>The University of Texas at Dallas</a:t>
            </a:r>
          </a:p>
        </p:txBody>
      </p:sp>
      <p:sp>
        <p:nvSpPr>
          <p:cNvPr id="4" name="Date Placeholder 3">
            <a:extLst>
              <a:ext uri="{FF2B5EF4-FFF2-40B4-BE49-F238E27FC236}">
                <a16:creationId xmlns:a16="http://schemas.microsoft.com/office/drawing/2014/main" id="{69EDA682-3074-4F67-84C6-FA72FA8222CA}"/>
              </a:ext>
            </a:extLst>
          </p:cNvPr>
          <p:cNvSpPr>
            <a:spLocks noGrp="1"/>
          </p:cNvSpPr>
          <p:nvPr>
            <p:ph type="dt" sz="half" idx="10"/>
          </p:nvPr>
        </p:nvSpPr>
        <p:spPr>
          <a:xfrm>
            <a:off x="8767750" y="6421328"/>
            <a:ext cx="2743200"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95A617D1-6216-4090-9AAE-8A2B1084AB3E}"/>
              </a:ext>
            </a:extLst>
          </p:cNvPr>
          <p:cNvSpPr>
            <a:spLocks noGrp="1"/>
          </p:cNvSpPr>
          <p:nvPr>
            <p:ph type="sldNum" sz="quarter" idx="12"/>
          </p:nvPr>
        </p:nvSpPr>
        <p:spPr>
          <a:xfrm>
            <a:off x="11125406" y="6421328"/>
            <a:ext cx="771089" cy="365125"/>
          </a:xfrm>
        </p:spPr>
        <p:txBody>
          <a:bodyPr>
            <a:normAutofit/>
          </a:bodyPr>
          <a:lstStyle/>
          <a:p>
            <a:pPr>
              <a:spcAft>
                <a:spcPts val="600"/>
              </a:spcAft>
            </a:pPr>
            <a:fld id="{0976E860-7638-4E14-AF32-1A0BDBAB95E2}" type="slidenum">
              <a:rPr lang="en-US" smtClean="0"/>
              <a:pPr>
                <a:spcAft>
                  <a:spcPts val="600"/>
                </a:spcAft>
              </a:pPr>
              <a:t>18</a:t>
            </a:fld>
            <a:endParaRPr lang="en-US" dirty="0"/>
          </a:p>
        </p:txBody>
      </p:sp>
      <p:graphicFrame>
        <p:nvGraphicFramePr>
          <p:cNvPr id="8" name="Chart 7">
            <a:extLst>
              <a:ext uri="{FF2B5EF4-FFF2-40B4-BE49-F238E27FC236}">
                <a16:creationId xmlns:a16="http://schemas.microsoft.com/office/drawing/2014/main" id="{6C7FE4BD-F1BE-4C4B-A45B-35E91B923A4B}"/>
              </a:ext>
            </a:extLst>
          </p:cNvPr>
          <p:cNvGraphicFramePr/>
          <p:nvPr>
            <p:extLst>
              <p:ext uri="{D42A27DB-BD31-4B8C-83A1-F6EECF244321}">
                <p14:modId xmlns:p14="http://schemas.microsoft.com/office/powerpoint/2010/main" val="1802172352"/>
              </p:ext>
            </p:extLst>
          </p:nvPr>
        </p:nvGraphicFramePr>
        <p:xfrm>
          <a:off x="11244875" y="149290"/>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0342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711B-A1E1-4172-BC4E-C390B0C8B882}"/>
              </a:ext>
            </a:extLst>
          </p:cNvPr>
          <p:cNvSpPr>
            <a:spLocks noGrp="1"/>
          </p:cNvSpPr>
          <p:nvPr>
            <p:ph type="title"/>
          </p:nvPr>
        </p:nvSpPr>
        <p:spPr>
          <a:xfrm>
            <a:off x="1312715" y="-192014"/>
            <a:ext cx="9905998" cy="1478570"/>
          </a:xfrm>
        </p:spPr>
        <p:txBody>
          <a:bodyPr/>
          <a:lstStyle/>
          <a:p>
            <a:pPr algn="ctr"/>
            <a:r>
              <a:rPr lang="en-US" dirty="0"/>
              <a:t>Data transformation</a:t>
            </a:r>
          </a:p>
        </p:txBody>
      </p:sp>
      <p:sp>
        <p:nvSpPr>
          <p:cNvPr id="3" name="Content Placeholder 2">
            <a:extLst>
              <a:ext uri="{FF2B5EF4-FFF2-40B4-BE49-F238E27FC236}">
                <a16:creationId xmlns:a16="http://schemas.microsoft.com/office/drawing/2014/main" id="{0B750B28-07A8-4CE5-962B-D2017B82070D}"/>
              </a:ext>
            </a:extLst>
          </p:cNvPr>
          <p:cNvSpPr>
            <a:spLocks noGrp="1"/>
          </p:cNvSpPr>
          <p:nvPr>
            <p:ph idx="1"/>
          </p:nvPr>
        </p:nvSpPr>
        <p:spPr>
          <a:xfrm>
            <a:off x="1143000" y="915210"/>
            <a:ext cx="9905999" cy="3541714"/>
          </a:xfrm>
        </p:spPr>
        <p:txBody>
          <a:bodyPr/>
          <a:lstStyle/>
          <a:p>
            <a:r>
              <a:rPr lang="en-US" dirty="0"/>
              <a:t>Data transformations on the variables which affect the target variable to reduce the skewness of the data.</a:t>
            </a:r>
          </a:p>
        </p:txBody>
      </p:sp>
      <p:sp>
        <p:nvSpPr>
          <p:cNvPr id="4" name="Date Placeholder 3">
            <a:extLst>
              <a:ext uri="{FF2B5EF4-FFF2-40B4-BE49-F238E27FC236}">
                <a16:creationId xmlns:a16="http://schemas.microsoft.com/office/drawing/2014/main" id="{7227B1DE-C227-4ED3-BA15-8895629C6B6A}"/>
              </a:ext>
            </a:extLst>
          </p:cNvPr>
          <p:cNvSpPr>
            <a:spLocks noGrp="1"/>
          </p:cNvSpPr>
          <p:nvPr>
            <p:ph type="dt" sz="half" idx="10"/>
          </p:nvPr>
        </p:nvSpPr>
        <p:spPr>
          <a:xfrm>
            <a:off x="8688561" y="64928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D1CC8341-4493-46FB-A5C4-AE5B5E4474D1}"/>
              </a:ext>
            </a:extLst>
          </p:cNvPr>
          <p:cNvSpPr>
            <a:spLocks noGrp="1"/>
          </p:cNvSpPr>
          <p:nvPr>
            <p:ph type="ftr" sz="quarter" idx="11"/>
          </p:nvPr>
        </p:nvSpPr>
        <p:spPr>
          <a:xfrm>
            <a:off x="8382207" y="6492875"/>
            <a:ext cx="2743200" cy="365125"/>
          </a:xfrm>
        </p:spPr>
        <p:txBody>
          <a:bodyPr/>
          <a:lstStyle/>
          <a:p>
            <a:r>
              <a:rPr lang="en-US"/>
              <a:t>The University of Texas at Dallas</a:t>
            </a:r>
            <a:endParaRPr lang="en-US" dirty="0"/>
          </a:p>
        </p:txBody>
      </p:sp>
      <p:sp>
        <p:nvSpPr>
          <p:cNvPr id="6" name="Slide Number Placeholder 5">
            <a:extLst>
              <a:ext uri="{FF2B5EF4-FFF2-40B4-BE49-F238E27FC236}">
                <a16:creationId xmlns:a16="http://schemas.microsoft.com/office/drawing/2014/main" id="{56A16C62-7C7C-4BED-A8BD-21080F1F2794}"/>
              </a:ext>
            </a:extLst>
          </p:cNvPr>
          <p:cNvSpPr>
            <a:spLocks noGrp="1"/>
          </p:cNvSpPr>
          <p:nvPr>
            <p:ph type="sldNum" sz="quarter" idx="12"/>
          </p:nvPr>
        </p:nvSpPr>
        <p:spPr>
          <a:xfrm>
            <a:off x="11125407" y="6492875"/>
            <a:ext cx="771089" cy="365125"/>
          </a:xfrm>
        </p:spPr>
        <p:txBody>
          <a:bodyPr/>
          <a:lstStyle/>
          <a:p>
            <a:fld id="{0976E860-7638-4E14-AF32-1A0BDBAB95E2}" type="slidenum">
              <a:rPr lang="en-US" smtClean="0"/>
              <a:t>19</a:t>
            </a:fld>
            <a:endParaRPr lang="en-US" dirty="0"/>
          </a:p>
        </p:txBody>
      </p:sp>
      <p:pic>
        <p:nvPicPr>
          <p:cNvPr id="7" name="Picture 6">
            <a:extLst>
              <a:ext uri="{FF2B5EF4-FFF2-40B4-BE49-F238E27FC236}">
                <a16:creationId xmlns:a16="http://schemas.microsoft.com/office/drawing/2014/main" id="{8AA089DF-D4DD-4C43-9411-3C74148EBAEC}"/>
              </a:ext>
            </a:extLst>
          </p:cNvPr>
          <p:cNvPicPr/>
          <p:nvPr/>
        </p:nvPicPr>
        <p:blipFill>
          <a:blip r:embed="rId2">
            <a:extLst>
              <a:ext uri="{28A0092B-C50C-407E-A947-70E740481C1C}">
                <a14:useLocalDpi xmlns:a14="http://schemas.microsoft.com/office/drawing/2010/main" val="0"/>
              </a:ext>
            </a:extLst>
          </a:blip>
          <a:stretch>
            <a:fillRect/>
          </a:stretch>
        </p:blipFill>
        <p:spPr>
          <a:xfrm>
            <a:off x="1219408" y="2606674"/>
            <a:ext cx="9905999" cy="3541714"/>
          </a:xfrm>
          <a:prstGeom prst="rect">
            <a:avLst/>
          </a:prstGeom>
        </p:spPr>
      </p:pic>
      <p:graphicFrame>
        <p:nvGraphicFramePr>
          <p:cNvPr id="8" name="Chart 7">
            <a:extLst>
              <a:ext uri="{FF2B5EF4-FFF2-40B4-BE49-F238E27FC236}">
                <a16:creationId xmlns:a16="http://schemas.microsoft.com/office/drawing/2014/main" id="{3BEA72CD-9E7D-4955-9AFA-ACCCC49AE607}"/>
              </a:ext>
            </a:extLst>
          </p:cNvPr>
          <p:cNvGraphicFramePr/>
          <p:nvPr>
            <p:extLst>
              <p:ext uri="{D42A27DB-BD31-4B8C-83A1-F6EECF244321}">
                <p14:modId xmlns:p14="http://schemas.microsoft.com/office/powerpoint/2010/main" val="331435762"/>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D3F92B55-366F-4D04-BD47-9761BAFF1EB0}"/>
              </a:ext>
            </a:extLst>
          </p:cNvPr>
          <p:cNvGraphicFramePr/>
          <p:nvPr>
            <p:extLst>
              <p:ext uri="{D42A27DB-BD31-4B8C-83A1-F6EECF244321}">
                <p14:modId xmlns:p14="http://schemas.microsoft.com/office/powerpoint/2010/main" val="460747492"/>
              </p:ext>
            </p:extLst>
          </p:nvPr>
        </p:nvGraphicFramePr>
        <p:xfrm>
          <a:off x="11246378" y="188647"/>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6359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CC5DD6-1E5F-4388-8ED3-83CC9B173F3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0206" y="956583"/>
            <a:ext cx="4191588" cy="4048290"/>
          </a:xfrm>
          <a:prstGeom prst="rect">
            <a:avLst/>
          </a:prstGeom>
          <a:noFill/>
          <a:ln>
            <a:noFill/>
          </a:ln>
        </p:spPr>
      </p:pic>
      <p:sp>
        <p:nvSpPr>
          <p:cNvPr id="5" name="TextBox 4">
            <a:extLst>
              <a:ext uri="{FF2B5EF4-FFF2-40B4-BE49-F238E27FC236}">
                <a16:creationId xmlns:a16="http://schemas.microsoft.com/office/drawing/2014/main" id="{E283A55C-338F-4390-99FB-C18AB6711B8F}"/>
              </a:ext>
            </a:extLst>
          </p:cNvPr>
          <p:cNvSpPr txBox="1"/>
          <p:nvPr/>
        </p:nvSpPr>
        <p:spPr>
          <a:xfrm>
            <a:off x="4000206" y="5123420"/>
            <a:ext cx="4191588" cy="769441"/>
          </a:xfrm>
          <a:prstGeom prst="rect">
            <a:avLst/>
          </a:prstGeom>
          <a:noFill/>
        </p:spPr>
        <p:txBody>
          <a:bodyPr wrap="square" rtlCol="0">
            <a:spAutoFit/>
          </a:bodyPr>
          <a:lstStyle/>
          <a:p>
            <a:r>
              <a:rPr lang="en-US" sz="1100" b="1" dirty="0"/>
              <a:t>Image Source</a:t>
            </a:r>
            <a:r>
              <a:rPr lang="en-US" sz="1100" dirty="0"/>
              <a:t>: </a:t>
            </a:r>
            <a:r>
              <a:rPr lang="en-US" sz="1100" u="sng" dirty="0">
                <a:hlinkClick r:id="rId3"/>
              </a:rPr>
              <a:t>https://www.contactcenterworld.com/company/blog/furstperson/?id=c93fca5f-a8f7-4e71-83b0-db62bd4cb7d3</a:t>
            </a:r>
            <a:endParaRPr lang="en-US" sz="1100" dirty="0"/>
          </a:p>
          <a:p>
            <a:pPr algn="ctr"/>
            <a:endParaRPr lang="en-US" sz="1100" dirty="0"/>
          </a:p>
        </p:txBody>
      </p:sp>
      <p:sp>
        <p:nvSpPr>
          <p:cNvPr id="6" name="Date Placeholder 5">
            <a:extLst>
              <a:ext uri="{FF2B5EF4-FFF2-40B4-BE49-F238E27FC236}">
                <a16:creationId xmlns:a16="http://schemas.microsoft.com/office/drawing/2014/main" id="{03C495AE-3177-4504-9AE7-0F84D494C850}"/>
              </a:ext>
            </a:extLst>
          </p:cNvPr>
          <p:cNvSpPr>
            <a:spLocks noGrp="1"/>
          </p:cNvSpPr>
          <p:nvPr>
            <p:ph type="dt" sz="half" idx="10"/>
          </p:nvPr>
        </p:nvSpPr>
        <p:spPr>
          <a:xfrm>
            <a:off x="8708692" y="6486761"/>
            <a:ext cx="2743200" cy="365125"/>
          </a:xfrm>
        </p:spPr>
        <p:txBody>
          <a:bodyPr/>
          <a:lstStyle/>
          <a:p>
            <a:fld id="{725F111A-5480-4A18-96B2-CC2FCE4D0D28}" type="datetime1">
              <a:rPr lang="en-US" smtClean="0"/>
              <a:t>11/14/2018</a:t>
            </a:fld>
            <a:endParaRPr lang="en-US" dirty="0"/>
          </a:p>
        </p:txBody>
      </p:sp>
      <p:sp>
        <p:nvSpPr>
          <p:cNvPr id="7" name="Footer Placeholder 6">
            <a:extLst>
              <a:ext uri="{FF2B5EF4-FFF2-40B4-BE49-F238E27FC236}">
                <a16:creationId xmlns:a16="http://schemas.microsoft.com/office/drawing/2014/main" id="{81AF2A6C-DE92-4D57-8098-201DF10645F1}"/>
              </a:ext>
            </a:extLst>
          </p:cNvPr>
          <p:cNvSpPr>
            <a:spLocks noGrp="1"/>
          </p:cNvSpPr>
          <p:nvPr>
            <p:ph type="ftr" sz="quarter" idx="11"/>
          </p:nvPr>
        </p:nvSpPr>
        <p:spPr>
          <a:xfrm>
            <a:off x="8323147" y="6480647"/>
            <a:ext cx="2357657" cy="365125"/>
          </a:xfrm>
        </p:spPr>
        <p:txBody>
          <a:bodyPr/>
          <a:lstStyle/>
          <a:p>
            <a:r>
              <a:rPr lang="en-US" dirty="0"/>
              <a:t>The University of Texas at Dallas</a:t>
            </a:r>
          </a:p>
        </p:txBody>
      </p:sp>
      <p:sp>
        <p:nvSpPr>
          <p:cNvPr id="8" name="Slide Number Placeholder 7">
            <a:extLst>
              <a:ext uri="{FF2B5EF4-FFF2-40B4-BE49-F238E27FC236}">
                <a16:creationId xmlns:a16="http://schemas.microsoft.com/office/drawing/2014/main" id="{F91FD0A6-DF30-4C17-91FB-FAF270717510}"/>
              </a:ext>
            </a:extLst>
          </p:cNvPr>
          <p:cNvSpPr>
            <a:spLocks noGrp="1"/>
          </p:cNvSpPr>
          <p:nvPr>
            <p:ph type="sldNum" sz="quarter" idx="12"/>
          </p:nvPr>
        </p:nvSpPr>
        <p:spPr>
          <a:xfrm>
            <a:off x="11066348" y="6492875"/>
            <a:ext cx="771089" cy="365125"/>
          </a:xfrm>
        </p:spPr>
        <p:txBody>
          <a:bodyPr/>
          <a:lstStyle/>
          <a:p>
            <a:fld id="{0976E860-7638-4E14-AF32-1A0BDBAB95E2}" type="slidenum">
              <a:rPr lang="en-US" smtClean="0"/>
              <a:t>2</a:t>
            </a:fld>
            <a:endParaRPr lang="en-US" dirty="0"/>
          </a:p>
        </p:txBody>
      </p:sp>
      <p:sp>
        <p:nvSpPr>
          <p:cNvPr id="3" name="TextBox 2">
            <a:extLst>
              <a:ext uri="{FF2B5EF4-FFF2-40B4-BE49-F238E27FC236}">
                <a16:creationId xmlns:a16="http://schemas.microsoft.com/office/drawing/2014/main" id="{74EAA6EB-99B0-4B68-9BB3-95EC75B6523E}"/>
              </a:ext>
            </a:extLst>
          </p:cNvPr>
          <p:cNvSpPr txBox="1"/>
          <p:nvPr/>
        </p:nvSpPr>
        <p:spPr>
          <a:xfrm>
            <a:off x="4622800" y="468704"/>
            <a:ext cx="2946400" cy="369332"/>
          </a:xfrm>
          <a:prstGeom prst="rect">
            <a:avLst/>
          </a:prstGeom>
          <a:noFill/>
        </p:spPr>
        <p:txBody>
          <a:bodyPr wrap="square" rtlCol="0">
            <a:spAutoFit/>
          </a:bodyPr>
          <a:lstStyle/>
          <a:p>
            <a:r>
              <a:rPr lang="en-US" dirty="0"/>
              <a:t>Statistics in the Year 2010</a:t>
            </a:r>
          </a:p>
        </p:txBody>
      </p:sp>
      <p:graphicFrame>
        <p:nvGraphicFramePr>
          <p:cNvPr id="10" name="Chart 9">
            <a:extLst>
              <a:ext uri="{FF2B5EF4-FFF2-40B4-BE49-F238E27FC236}">
                <a16:creationId xmlns:a16="http://schemas.microsoft.com/office/drawing/2014/main" id="{B5717FE1-AD9B-4B37-AE7C-E19807CF8B1F}"/>
              </a:ext>
            </a:extLst>
          </p:cNvPr>
          <p:cNvGraphicFramePr/>
          <p:nvPr>
            <p:extLst>
              <p:ext uri="{D42A27DB-BD31-4B8C-83A1-F6EECF244321}">
                <p14:modId xmlns:p14="http://schemas.microsoft.com/office/powerpoint/2010/main" val="3066551591"/>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5317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2439-D956-4316-8FCA-D14EB7F61654}"/>
              </a:ext>
            </a:extLst>
          </p:cNvPr>
          <p:cNvSpPr>
            <a:spLocks noGrp="1"/>
          </p:cNvSpPr>
          <p:nvPr>
            <p:ph type="title"/>
          </p:nvPr>
        </p:nvSpPr>
        <p:spPr>
          <a:xfrm>
            <a:off x="2177109" y="-340759"/>
            <a:ext cx="9905998" cy="1478570"/>
          </a:xfrm>
        </p:spPr>
        <p:txBody>
          <a:bodyPr/>
          <a:lstStyle/>
          <a:p>
            <a:r>
              <a:rPr lang="en-US" dirty="0"/>
              <a:t>Logistic Regression</a:t>
            </a:r>
          </a:p>
        </p:txBody>
      </p:sp>
      <p:sp>
        <p:nvSpPr>
          <p:cNvPr id="4" name="Date Placeholder 3">
            <a:extLst>
              <a:ext uri="{FF2B5EF4-FFF2-40B4-BE49-F238E27FC236}">
                <a16:creationId xmlns:a16="http://schemas.microsoft.com/office/drawing/2014/main" id="{6AB4530B-5F1A-44E1-9765-AE9CAF2EA67B}"/>
              </a:ext>
            </a:extLst>
          </p:cNvPr>
          <p:cNvSpPr>
            <a:spLocks noGrp="1"/>
          </p:cNvSpPr>
          <p:nvPr>
            <p:ph type="dt" sz="half" idx="10"/>
          </p:nvPr>
        </p:nvSpPr>
        <p:spPr>
          <a:xfrm>
            <a:off x="8716554" y="6452443"/>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308A6054-0E84-4387-B30B-E96875E18560}"/>
              </a:ext>
            </a:extLst>
          </p:cNvPr>
          <p:cNvSpPr>
            <a:spLocks noGrp="1"/>
          </p:cNvSpPr>
          <p:nvPr>
            <p:ph type="ftr" sz="quarter" idx="11"/>
          </p:nvPr>
        </p:nvSpPr>
        <p:spPr>
          <a:xfrm>
            <a:off x="8353974" y="6452967"/>
            <a:ext cx="3337283"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7B6376AA-8CEE-4624-ACBA-B5C4C55CD0A4}"/>
              </a:ext>
            </a:extLst>
          </p:cNvPr>
          <p:cNvSpPr>
            <a:spLocks noGrp="1"/>
          </p:cNvSpPr>
          <p:nvPr>
            <p:ph type="sldNum" sz="quarter" idx="12"/>
          </p:nvPr>
        </p:nvSpPr>
        <p:spPr>
          <a:xfrm>
            <a:off x="11144068" y="6452443"/>
            <a:ext cx="771089" cy="365125"/>
          </a:xfrm>
        </p:spPr>
        <p:txBody>
          <a:bodyPr/>
          <a:lstStyle/>
          <a:p>
            <a:fld id="{0976E860-7638-4E14-AF32-1A0BDBAB95E2}" type="slidenum">
              <a:rPr lang="en-US" smtClean="0"/>
              <a:t>20</a:t>
            </a:fld>
            <a:endParaRPr lang="en-US" dirty="0"/>
          </a:p>
        </p:txBody>
      </p:sp>
      <p:graphicFrame>
        <p:nvGraphicFramePr>
          <p:cNvPr id="11" name="Content Placeholder 10">
            <a:extLst>
              <a:ext uri="{FF2B5EF4-FFF2-40B4-BE49-F238E27FC236}">
                <a16:creationId xmlns:a16="http://schemas.microsoft.com/office/drawing/2014/main" id="{95AF28AD-D176-4E6B-8057-42CC46EC567E}"/>
              </a:ext>
            </a:extLst>
          </p:cNvPr>
          <p:cNvGraphicFramePr>
            <a:graphicFrameLocks noGrp="1"/>
          </p:cNvGraphicFramePr>
          <p:nvPr>
            <p:ph idx="1"/>
            <p:extLst>
              <p:ext uri="{D42A27DB-BD31-4B8C-83A1-F6EECF244321}">
                <p14:modId xmlns:p14="http://schemas.microsoft.com/office/powerpoint/2010/main" val="1308806581"/>
              </p:ext>
            </p:extLst>
          </p:nvPr>
        </p:nvGraphicFramePr>
        <p:xfrm>
          <a:off x="1143000" y="1658143"/>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hart 6">
            <a:extLst>
              <a:ext uri="{FF2B5EF4-FFF2-40B4-BE49-F238E27FC236}">
                <a16:creationId xmlns:a16="http://schemas.microsoft.com/office/drawing/2014/main" id="{A0AEEA0F-B59C-45C4-808E-FC52845D8012}"/>
              </a:ext>
            </a:extLst>
          </p:cNvPr>
          <p:cNvGraphicFramePr/>
          <p:nvPr>
            <p:extLst>
              <p:ext uri="{D42A27DB-BD31-4B8C-83A1-F6EECF244321}">
                <p14:modId xmlns:p14="http://schemas.microsoft.com/office/powerpoint/2010/main" val="2785653622"/>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96363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6860AD-E2F8-405A-9521-3078C6AD51E1}"/>
              </a:ext>
            </a:extLst>
          </p:cNvPr>
          <p:cNvSpPr>
            <a:spLocks noGrp="1"/>
          </p:cNvSpPr>
          <p:nvPr>
            <p:ph type="title"/>
          </p:nvPr>
        </p:nvSpPr>
        <p:spPr>
          <a:xfrm>
            <a:off x="1141412" y="618518"/>
            <a:ext cx="10160653" cy="1478570"/>
          </a:xfrm>
        </p:spPr>
        <p:txBody>
          <a:bodyPr>
            <a:normAutofit/>
          </a:bodyPr>
          <a:lstStyle/>
          <a:p>
            <a:r>
              <a:rPr lang="en-US" sz="3200" dirty="0"/>
              <a:t>Logistic Regression with selection model as none</a:t>
            </a:r>
          </a:p>
        </p:txBody>
      </p:sp>
      <p:sp>
        <p:nvSpPr>
          <p:cNvPr id="15" name="Content Placeholder 14">
            <a:extLst>
              <a:ext uri="{FF2B5EF4-FFF2-40B4-BE49-F238E27FC236}">
                <a16:creationId xmlns:a16="http://schemas.microsoft.com/office/drawing/2014/main" id="{222640B4-968B-4936-B378-5A3C9BA49459}"/>
              </a:ext>
            </a:extLst>
          </p:cNvPr>
          <p:cNvSpPr>
            <a:spLocks noGrp="1"/>
          </p:cNvSpPr>
          <p:nvPr>
            <p:ph idx="1"/>
          </p:nvPr>
        </p:nvSpPr>
        <p:spPr>
          <a:xfrm>
            <a:off x="1141412" y="2249487"/>
            <a:ext cx="4459287" cy="3965046"/>
          </a:xfrm>
        </p:spPr>
        <p:txBody>
          <a:bodyPr>
            <a:normAutofit/>
          </a:bodyPr>
          <a:lstStyle/>
          <a:p>
            <a:r>
              <a:rPr lang="en-US" sz="2000" dirty="0"/>
              <a:t>Accuracy Rate = 1-Misclassification Rate</a:t>
            </a:r>
          </a:p>
          <a:p>
            <a:r>
              <a:rPr lang="en-US" sz="2000" dirty="0"/>
              <a:t>=1-0.12517 = 0.87483</a:t>
            </a:r>
          </a:p>
          <a:p>
            <a:r>
              <a:rPr lang="en-US" sz="2000" dirty="0"/>
              <a:t>87.5% Accurate</a:t>
            </a:r>
          </a:p>
          <a:p>
            <a:endParaRPr lang="en-US" sz="2000" dirty="0"/>
          </a:p>
        </p:txBody>
      </p:sp>
      <p:pic>
        <p:nvPicPr>
          <p:cNvPr id="13" name="Content Placeholder 9">
            <a:extLst>
              <a:ext uri="{FF2B5EF4-FFF2-40B4-BE49-F238E27FC236}">
                <a16:creationId xmlns:a16="http://schemas.microsoft.com/office/drawing/2014/main" id="{7A23B852-C500-42C6-816A-974B64EF4FDF}"/>
              </a:ext>
            </a:extLst>
          </p:cNvPr>
          <p:cNvPicPr>
            <a:picLocks noChangeAspect="1"/>
          </p:cNvPicPr>
          <p:nvPr/>
        </p:nvPicPr>
        <p:blipFill>
          <a:blip r:embed="rId4"/>
          <a:stretch>
            <a:fillRect/>
          </a:stretch>
        </p:blipFill>
        <p:spPr>
          <a:xfrm>
            <a:off x="6096000" y="2516240"/>
            <a:ext cx="5456279" cy="180057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0EA75A6F-189B-487C-B5B0-5720DB114CC6}"/>
              </a:ext>
            </a:extLst>
          </p:cNvPr>
          <p:cNvSpPr>
            <a:spLocks noGrp="1"/>
          </p:cNvSpPr>
          <p:nvPr>
            <p:ph type="ftr" sz="quarter" idx="11"/>
          </p:nvPr>
        </p:nvSpPr>
        <p:spPr>
          <a:xfrm>
            <a:off x="8504656" y="6406389"/>
            <a:ext cx="2478867" cy="365125"/>
          </a:xfrm>
        </p:spPr>
        <p:txBody>
          <a:bodyPr>
            <a:normAutofit/>
          </a:bodyPr>
          <a:lstStyle/>
          <a:p>
            <a:pPr>
              <a:spcAft>
                <a:spcPts val="600"/>
              </a:spcAft>
            </a:pPr>
            <a:r>
              <a:rPr lang="en-US" dirty="0"/>
              <a:t>The University of Texas at Dallas</a:t>
            </a:r>
          </a:p>
        </p:txBody>
      </p:sp>
      <p:grpSp>
        <p:nvGrpSpPr>
          <p:cNvPr id="22" name="Group 2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DB451DC9-D08C-4D4E-A58C-F12CDECC0258}"/>
              </a:ext>
            </a:extLst>
          </p:cNvPr>
          <p:cNvSpPr>
            <a:spLocks noGrp="1"/>
          </p:cNvSpPr>
          <p:nvPr>
            <p:ph type="dt" sz="half" idx="10"/>
          </p:nvPr>
        </p:nvSpPr>
        <p:spPr>
          <a:xfrm>
            <a:off x="10741988" y="6401594"/>
            <a:ext cx="945622"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BBDE0C7A-1568-4BB0-B005-1DAD04961615}"/>
              </a:ext>
            </a:extLst>
          </p:cNvPr>
          <p:cNvSpPr>
            <a:spLocks noGrp="1"/>
          </p:cNvSpPr>
          <p:nvPr>
            <p:ph type="sldNum" sz="quarter" idx="12"/>
          </p:nvPr>
        </p:nvSpPr>
        <p:spPr>
          <a:xfrm>
            <a:off x="11302066" y="6407149"/>
            <a:ext cx="771089" cy="365125"/>
          </a:xfrm>
        </p:spPr>
        <p:txBody>
          <a:bodyPr>
            <a:normAutofit/>
          </a:bodyPr>
          <a:lstStyle/>
          <a:p>
            <a:pPr>
              <a:spcAft>
                <a:spcPts val="600"/>
              </a:spcAft>
            </a:pPr>
            <a:fld id="{0976E860-7638-4E14-AF32-1A0BDBAB95E2}" type="slidenum">
              <a:rPr lang="en-US" smtClean="0"/>
              <a:pPr>
                <a:spcAft>
                  <a:spcPts val="600"/>
                </a:spcAft>
              </a:pPr>
              <a:t>21</a:t>
            </a:fld>
            <a:endParaRPr lang="en-US" dirty="0"/>
          </a:p>
        </p:txBody>
      </p:sp>
      <p:graphicFrame>
        <p:nvGraphicFramePr>
          <p:cNvPr id="50" name="Chart 49">
            <a:extLst>
              <a:ext uri="{FF2B5EF4-FFF2-40B4-BE49-F238E27FC236}">
                <a16:creationId xmlns:a16="http://schemas.microsoft.com/office/drawing/2014/main" id="{B334AF4C-BF58-4B48-9C6D-ADA3E718C90F}"/>
              </a:ext>
            </a:extLst>
          </p:cNvPr>
          <p:cNvGraphicFramePr/>
          <p:nvPr>
            <p:extLst>
              <p:ext uri="{D42A27DB-BD31-4B8C-83A1-F6EECF244321}">
                <p14:modId xmlns:p14="http://schemas.microsoft.com/office/powerpoint/2010/main" val="915581030"/>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057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141412" y="618518"/>
            <a:ext cx="9739947" cy="1478570"/>
          </a:xfrm>
        </p:spPr>
        <p:txBody>
          <a:bodyPr>
            <a:normAutofit/>
          </a:bodyPr>
          <a:lstStyle/>
          <a:p>
            <a:r>
              <a:rPr lang="en-US" sz="3200" dirty="0"/>
              <a:t>Logistic Regression- Forward Regression</a:t>
            </a:r>
          </a:p>
        </p:txBody>
      </p:sp>
      <p:sp>
        <p:nvSpPr>
          <p:cNvPr id="15" name="Content Placeholder 14">
            <a:extLst>
              <a:ext uri="{FF2B5EF4-FFF2-40B4-BE49-F238E27FC236}">
                <a16:creationId xmlns:a16="http://schemas.microsoft.com/office/drawing/2014/main" id="{97A95C8C-A109-4FD5-8600-97662D8BAD3E}"/>
              </a:ext>
            </a:extLst>
          </p:cNvPr>
          <p:cNvSpPr>
            <a:spLocks noGrp="1"/>
          </p:cNvSpPr>
          <p:nvPr>
            <p:ph idx="1"/>
          </p:nvPr>
        </p:nvSpPr>
        <p:spPr>
          <a:xfrm>
            <a:off x="1141412" y="2249487"/>
            <a:ext cx="4459287" cy="3965046"/>
          </a:xfrm>
        </p:spPr>
        <p:txBody>
          <a:bodyPr>
            <a:normAutofit/>
          </a:bodyPr>
          <a:lstStyle/>
          <a:p>
            <a:r>
              <a:rPr lang="en-US" sz="2000" dirty="0"/>
              <a:t>Accuracy Rate = 1-Misclassification Rate</a:t>
            </a:r>
          </a:p>
          <a:p>
            <a:r>
              <a:rPr lang="en-US" sz="2000" dirty="0"/>
              <a:t>=1-0.130612 = 0.869388</a:t>
            </a:r>
          </a:p>
          <a:p>
            <a:r>
              <a:rPr lang="en-US" sz="2000" dirty="0"/>
              <a:t>86.9% Accurate</a:t>
            </a:r>
          </a:p>
          <a:p>
            <a:endParaRPr lang="en-US" sz="2000" dirty="0"/>
          </a:p>
        </p:txBody>
      </p:sp>
      <p:pic>
        <p:nvPicPr>
          <p:cNvPr id="13" name="Content Placeholder 9">
            <a:extLst>
              <a:ext uri="{FF2B5EF4-FFF2-40B4-BE49-F238E27FC236}">
                <a16:creationId xmlns:a16="http://schemas.microsoft.com/office/drawing/2014/main" id="{DADE0905-1510-4067-858A-A6F102887CAC}"/>
              </a:ext>
            </a:extLst>
          </p:cNvPr>
          <p:cNvPicPr>
            <a:picLocks noChangeAspect="1"/>
          </p:cNvPicPr>
          <p:nvPr/>
        </p:nvPicPr>
        <p:blipFill>
          <a:blip r:embed="rId4"/>
          <a:stretch>
            <a:fillRect/>
          </a:stretch>
        </p:blipFill>
        <p:spPr>
          <a:xfrm>
            <a:off x="6096000" y="2598083"/>
            <a:ext cx="5456279" cy="163688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563477" y="6411944"/>
            <a:ext cx="2301585" cy="365125"/>
          </a:xfrm>
        </p:spPr>
        <p:txBody>
          <a:bodyPr>
            <a:normAutofit/>
          </a:bodyPr>
          <a:lstStyle/>
          <a:p>
            <a:pPr>
              <a:spcAft>
                <a:spcPts val="600"/>
              </a:spcAft>
            </a:pPr>
            <a:r>
              <a:rPr lang="en-US" dirty="0"/>
              <a:t>The University of Texas at Dallas</a:t>
            </a:r>
            <a:endParaRPr lang="en-US"/>
          </a:p>
        </p:txBody>
      </p:sp>
      <p:grpSp>
        <p:nvGrpSpPr>
          <p:cNvPr id="22" name="Group 2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10646229" y="6407149"/>
            <a:ext cx="1043014"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333644" y="6407149"/>
            <a:ext cx="771089" cy="365125"/>
          </a:xfrm>
        </p:spPr>
        <p:txBody>
          <a:bodyPr>
            <a:normAutofit/>
          </a:bodyPr>
          <a:lstStyle/>
          <a:p>
            <a:pPr>
              <a:spcAft>
                <a:spcPts val="600"/>
              </a:spcAft>
            </a:pPr>
            <a:fld id="{0976E860-7638-4E14-AF32-1A0BDBAB95E2}" type="slidenum">
              <a:rPr lang="en-US" smtClean="0"/>
              <a:pPr>
                <a:spcAft>
                  <a:spcPts val="600"/>
                </a:spcAft>
              </a:pPr>
              <a:t>22</a:t>
            </a:fld>
            <a:endParaRPr lang="en-US" dirty="0"/>
          </a:p>
        </p:txBody>
      </p:sp>
      <p:graphicFrame>
        <p:nvGraphicFramePr>
          <p:cNvPr id="50" name="Chart 49">
            <a:extLst>
              <a:ext uri="{FF2B5EF4-FFF2-40B4-BE49-F238E27FC236}">
                <a16:creationId xmlns:a16="http://schemas.microsoft.com/office/drawing/2014/main" id="{37545FFA-7A77-40E7-8662-39136F70C3D8}"/>
              </a:ext>
            </a:extLst>
          </p:cNvPr>
          <p:cNvGraphicFramePr/>
          <p:nvPr>
            <p:extLst>
              <p:ext uri="{D42A27DB-BD31-4B8C-83A1-F6EECF244321}">
                <p14:modId xmlns:p14="http://schemas.microsoft.com/office/powerpoint/2010/main" val="3435722199"/>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56065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156996" y="438182"/>
            <a:ext cx="11035004" cy="1478570"/>
          </a:xfrm>
        </p:spPr>
        <p:txBody>
          <a:bodyPr/>
          <a:lstStyle/>
          <a:p>
            <a:r>
              <a:rPr lang="en-US" sz="3200" dirty="0"/>
              <a:t>Logistic</a:t>
            </a:r>
            <a:r>
              <a:rPr lang="en-US" dirty="0"/>
              <a:t> Regression – Backward Regression</a:t>
            </a:r>
          </a:p>
        </p:txBody>
      </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8764399" y="64617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444014" y="6461774"/>
            <a:ext cx="2911029"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122055" y="6461774"/>
            <a:ext cx="771089" cy="365125"/>
          </a:xfrm>
        </p:spPr>
        <p:txBody>
          <a:bodyPr/>
          <a:lstStyle/>
          <a:p>
            <a:fld id="{0976E860-7638-4E14-AF32-1A0BDBAB95E2}" type="slidenum">
              <a:rPr lang="en-US" smtClean="0"/>
              <a:t>23</a:t>
            </a:fld>
            <a:endParaRPr lang="en-US" dirty="0"/>
          </a:p>
        </p:txBody>
      </p:sp>
      <p:pic>
        <p:nvPicPr>
          <p:cNvPr id="3" name="Picture 2">
            <a:extLst>
              <a:ext uri="{FF2B5EF4-FFF2-40B4-BE49-F238E27FC236}">
                <a16:creationId xmlns:a16="http://schemas.microsoft.com/office/drawing/2014/main" id="{DADFC410-F0B6-4470-93BA-7859A1442400}"/>
              </a:ext>
            </a:extLst>
          </p:cNvPr>
          <p:cNvPicPr>
            <a:picLocks noChangeAspect="1"/>
          </p:cNvPicPr>
          <p:nvPr/>
        </p:nvPicPr>
        <p:blipFill>
          <a:blip r:embed="rId2"/>
          <a:stretch>
            <a:fillRect/>
          </a:stretch>
        </p:blipFill>
        <p:spPr>
          <a:xfrm>
            <a:off x="5741408" y="2057393"/>
            <a:ext cx="6045981" cy="1837229"/>
          </a:xfrm>
          <a:prstGeom prst="rect">
            <a:avLst/>
          </a:prstGeom>
        </p:spPr>
      </p:pic>
      <p:sp>
        <p:nvSpPr>
          <p:cNvPr id="8" name="TextBox 7">
            <a:extLst>
              <a:ext uri="{FF2B5EF4-FFF2-40B4-BE49-F238E27FC236}">
                <a16:creationId xmlns:a16="http://schemas.microsoft.com/office/drawing/2014/main" id="{075FED1E-5F9D-41BA-8ADE-023EA1576985}"/>
              </a:ext>
            </a:extLst>
          </p:cNvPr>
          <p:cNvSpPr txBox="1"/>
          <p:nvPr/>
        </p:nvSpPr>
        <p:spPr>
          <a:xfrm>
            <a:off x="830424" y="2127379"/>
            <a:ext cx="498254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Accuracy Rate = 1-Misclassification Rate</a:t>
            </a:r>
          </a:p>
          <a:p>
            <a:endParaRPr lang="en-US" dirty="0"/>
          </a:p>
          <a:p>
            <a:pPr marL="285750" indent="-285750">
              <a:buFont typeface="Arial" panose="020B0604020202020204" pitchFamily="34" charset="0"/>
              <a:buChar char="•"/>
            </a:pPr>
            <a:r>
              <a:rPr lang="en-US" dirty="0"/>
              <a:t>=1-0.13333 = 0.86667</a:t>
            </a:r>
          </a:p>
          <a:p>
            <a:endParaRPr lang="en-US" dirty="0"/>
          </a:p>
          <a:p>
            <a:pPr marL="285750" indent="-285750">
              <a:buFont typeface="Arial" panose="020B0604020202020204" pitchFamily="34" charset="0"/>
              <a:buChar char="•"/>
            </a:pPr>
            <a:r>
              <a:rPr lang="en-US" dirty="0"/>
              <a:t>86.67% Accurate</a:t>
            </a:r>
          </a:p>
          <a:p>
            <a:endParaRPr lang="en-US" dirty="0"/>
          </a:p>
        </p:txBody>
      </p:sp>
      <p:graphicFrame>
        <p:nvGraphicFramePr>
          <p:cNvPr id="9" name="Chart 8">
            <a:extLst>
              <a:ext uri="{FF2B5EF4-FFF2-40B4-BE49-F238E27FC236}">
                <a16:creationId xmlns:a16="http://schemas.microsoft.com/office/drawing/2014/main" id="{32A95B7E-C919-4C56-ABD3-D6F193BAD92A}"/>
              </a:ext>
            </a:extLst>
          </p:cNvPr>
          <p:cNvGraphicFramePr/>
          <p:nvPr>
            <p:extLst>
              <p:ext uri="{D42A27DB-BD31-4B8C-83A1-F6EECF244321}">
                <p14:modId xmlns:p14="http://schemas.microsoft.com/office/powerpoint/2010/main" val="3030613401"/>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118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278294" y="412219"/>
            <a:ext cx="11772122" cy="1478570"/>
          </a:xfrm>
        </p:spPr>
        <p:txBody>
          <a:bodyPr>
            <a:normAutofit/>
          </a:bodyPr>
          <a:lstStyle/>
          <a:p>
            <a:r>
              <a:rPr lang="en-US" sz="3200" dirty="0"/>
              <a:t>Logistic Regression – Step-wise Regression</a:t>
            </a:r>
          </a:p>
        </p:txBody>
      </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8764399" y="64617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444014" y="6461774"/>
            <a:ext cx="2911029" cy="365125"/>
          </a:xfrm>
        </p:spPr>
        <p:txBody>
          <a:bodyPr/>
          <a:lstStyle/>
          <a:p>
            <a:r>
              <a:rPr lang="en-US"/>
              <a:t>The University of Texas at Dallas</a:t>
            </a:r>
            <a:endParaRPr lang="en-US" dirty="0"/>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122055" y="6461774"/>
            <a:ext cx="771089" cy="365125"/>
          </a:xfrm>
        </p:spPr>
        <p:txBody>
          <a:bodyPr/>
          <a:lstStyle/>
          <a:p>
            <a:fld id="{0976E860-7638-4E14-AF32-1A0BDBAB95E2}" type="slidenum">
              <a:rPr lang="en-US" smtClean="0"/>
              <a:t>24</a:t>
            </a:fld>
            <a:endParaRPr lang="en-US" dirty="0"/>
          </a:p>
        </p:txBody>
      </p:sp>
      <p:pic>
        <p:nvPicPr>
          <p:cNvPr id="3" name="Picture 2">
            <a:extLst>
              <a:ext uri="{FF2B5EF4-FFF2-40B4-BE49-F238E27FC236}">
                <a16:creationId xmlns:a16="http://schemas.microsoft.com/office/drawing/2014/main" id="{3BA91BA8-333B-43F0-9ECF-2CE4DA3D8B68}"/>
              </a:ext>
            </a:extLst>
          </p:cNvPr>
          <p:cNvPicPr>
            <a:picLocks noChangeAspect="1"/>
          </p:cNvPicPr>
          <p:nvPr/>
        </p:nvPicPr>
        <p:blipFill>
          <a:blip r:embed="rId2"/>
          <a:stretch>
            <a:fillRect/>
          </a:stretch>
        </p:blipFill>
        <p:spPr>
          <a:xfrm>
            <a:off x="4962741" y="1733840"/>
            <a:ext cx="6741268" cy="2068225"/>
          </a:xfrm>
          <a:prstGeom prst="rect">
            <a:avLst/>
          </a:prstGeom>
        </p:spPr>
      </p:pic>
      <p:sp>
        <p:nvSpPr>
          <p:cNvPr id="7" name="TextBox 6">
            <a:extLst>
              <a:ext uri="{FF2B5EF4-FFF2-40B4-BE49-F238E27FC236}">
                <a16:creationId xmlns:a16="http://schemas.microsoft.com/office/drawing/2014/main" id="{660B6022-17C1-4C1C-ABBC-0DA6B0F92954}"/>
              </a:ext>
            </a:extLst>
          </p:cNvPr>
          <p:cNvSpPr txBox="1"/>
          <p:nvPr/>
        </p:nvSpPr>
        <p:spPr>
          <a:xfrm>
            <a:off x="709126" y="1890789"/>
            <a:ext cx="502920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Accuracy Rate = 1-Misclassification Rate</a:t>
            </a:r>
          </a:p>
          <a:p>
            <a:endParaRPr lang="en-US" dirty="0"/>
          </a:p>
          <a:p>
            <a:pPr marL="285750" indent="-285750">
              <a:buFont typeface="Arial" panose="020B0604020202020204" pitchFamily="34" charset="0"/>
              <a:buChar char="•"/>
            </a:pPr>
            <a:r>
              <a:rPr lang="en-US" dirty="0"/>
              <a:t>=1-0.137415 = 0.862585</a:t>
            </a:r>
          </a:p>
          <a:p>
            <a:endParaRPr lang="en-US" dirty="0"/>
          </a:p>
          <a:p>
            <a:pPr marL="285750" indent="-285750">
              <a:buFont typeface="Arial" panose="020B0604020202020204" pitchFamily="34" charset="0"/>
              <a:buChar char="•"/>
            </a:pPr>
            <a:r>
              <a:rPr lang="en-US" dirty="0"/>
              <a:t>86.26% Accurate</a:t>
            </a:r>
          </a:p>
          <a:p>
            <a:endParaRPr lang="en-US" dirty="0"/>
          </a:p>
        </p:txBody>
      </p:sp>
      <p:graphicFrame>
        <p:nvGraphicFramePr>
          <p:cNvPr id="8" name="Chart 7">
            <a:extLst>
              <a:ext uri="{FF2B5EF4-FFF2-40B4-BE49-F238E27FC236}">
                <a16:creationId xmlns:a16="http://schemas.microsoft.com/office/drawing/2014/main" id="{7C8446CC-E5E1-4455-81E7-F75C81559B30}"/>
              </a:ext>
            </a:extLst>
          </p:cNvPr>
          <p:cNvGraphicFramePr/>
          <p:nvPr>
            <p:extLst>
              <p:ext uri="{D42A27DB-BD31-4B8C-83A1-F6EECF244321}">
                <p14:modId xmlns:p14="http://schemas.microsoft.com/office/powerpoint/2010/main" val="500915045"/>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355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306286" y="31101"/>
            <a:ext cx="11772122" cy="1478570"/>
          </a:xfrm>
        </p:spPr>
        <p:txBody>
          <a:bodyPr/>
          <a:lstStyle/>
          <a:p>
            <a:r>
              <a:rPr lang="en-US" dirty="0"/>
              <a:t>Neural Network</a:t>
            </a:r>
          </a:p>
        </p:txBody>
      </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8764399" y="64617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444014" y="6461774"/>
            <a:ext cx="2911029"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122055" y="6461774"/>
            <a:ext cx="771089" cy="365125"/>
          </a:xfrm>
        </p:spPr>
        <p:txBody>
          <a:bodyPr/>
          <a:lstStyle/>
          <a:p>
            <a:fld id="{0976E860-7638-4E14-AF32-1A0BDBAB95E2}" type="slidenum">
              <a:rPr lang="en-US" smtClean="0"/>
              <a:t>25</a:t>
            </a:fld>
            <a:endParaRPr lang="en-US" dirty="0"/>
          </a:p>
        </p:txBody>
      </p:sp>
      <p:pic>
        <p:nvPicPr>
          <p:cNvPr id="11" name="Picture 10">
            <a:extLst>
              <a:ext uri="{FF2B5EF4-FFF2-40B4-BE49-F238E27FC236}">
                <a16:creationId xmlns:a16="http://schemas.microsoft.com/office/drawing/2014/main" id="{A909E0AB-718C-401E-BE17-5BD2117DA98D}"/>
              </a:ext>
            </a:extLst>
          </p:cNvPr>
          <p:cNvPicPr/>
          <p:nvPr/>
        </p:nvPicPr>
        <p:blipFill>
          <a:blip r:embed="rId2"/>
          <a:stretch>
            <a:fillRect/>
          </a:stretch>
        </p:blipFill>
        <p:spPr>
          <a:xfrm>
            <a:off x="6096001" y="1670177"/>
            <a:ext cx="5259042" cy="3228393"/>
          </a:xfrm>
          <a:prstGeom prst="rect">
            <a:avLst/>
          </a:prstGeom>
        </p:spPr>
      </p:pic>
      <p:sp>
        <p:nvSpPr>
          <p:cNvPr id="3" name="TextBox 2">
            <a:extLst>
              <a:ext uri="{FF2B5EF4-FFF2-40B4-BE49-F238E27FC236}">
                <a16:creationId xmlns:a16="http://schemas.microsoft.com/office/drawing/2014/main" id="{98FAAA82-C70F-4F38-8A50-FC6620D9732A}"/>
              </a:ext>
            </a:extLst>
          </p:cNvPr>
          <p:cNvSpPr txBox="1"/>
          <p:nvPr/>
        </p:nvSpPr>
        <p:spPr>
          <a:xfrm>
            <a:off x="1498060" y="2266545"/>
            <a:ext cx="435918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Accuracy Rate = 1-Misclassification Rate</a:t>
            </a:r>
          </a:p>
          <a:p>
            <a:endParaRPr lang="en-US" dirty="0"/>
          </a:p>
          <a:p>
            <a:pPr marL="285750" indent="-285750">
              <a:buFont typeface="Arial" panose="020B0604020202020204" pitchFamily="34" charset="0"/>
              <a:buChar char="•"/>
            </a:pPr>
            <a:r>
              <a:rPr lang="en-US" dirty="0"/>
              <a:t>=1-0.13333 = 0.86667</a:t>
            </a:r>
          </a:p>
          <a:p>
            <a:endParaRPr lang="en-US" dirty="0"/>
          </a:p>
          <a:p>
            <a:pPr marL="285750" indent="-285750">
              <a:buFont typeface="Arial" panose="020B0604020202020204" pitchFamily="34" charset="0"/>
              <a:buChar char="•"/>
            </a:pPr>
            <a:r>
              <a:rPr lang="en-US" dirty="0"/>
              <a:t>86.67% Accurate</a:t>
            </a:r>
          </a:p>
          <a:p>
            <a:endParaRPr lang="en-US" dirty="0"/>
          </a:p>
        </p:txBody>
      </p:sp>
      <p:graphicFrame>
        <p:nvGraphicFramePr>
          <p:cNvPr id="8" name="Chart 7">
            <a:extLst>
              <a:ext uri="{FF2B5EF4-FFF2-40B4-BE49-F238E27FC236}">
                <a16:creationId xmlns:a16="http://schemas.microsoft.com/office/drawing/2014/main" id="{6490605B-05E1-4B1B-9751-611C89742901}"/>
              </a:ext>
            </a:extLst>
          </p:cNvPr>
          <p:cNvGraphicFramePr/>
          <p:nvPr>
            <p:extLst>
              <p:ext uri="{D42A27DB-BD31-4B8C-83A1-F6EECF244321}">
                <p14:modId xmlns:p14="http://schemas.microsoft.com/office/powerpoint/2010/main" val="2779344477"/>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8056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306286" y="31101"/>
            <a:ext cx="11772122" cy="1478570"/>
          </a:xfrm>
        </p:spPr>
        <p:txBody>
          <a:bodyPr/>
          <a:lstStyle/>
          <a:p>
            <a:r>
              <a:rPr lang="en-US" dirty="0"/>
              <a:t>Gradient Boosting</a:t>
            </a:r>
          </a:p>
        </p:txBody>
      </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8764399" y="64617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444014" y="6461774"/>
            <a:ext cx="2911029"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122055" y="6461774"/>
            <a:ext cx="771089" cy="365125"/>
          </a:xfrm>
        </p:spPr>
        <p:txBody>
          <a:bodyPr/>
          <a:lstStyle/>
          <a:p>
            <a:fld id="{0976E860-7638-4E14-AF32-1A0BDBAB95E2}" type="slidenum">
              <a:rPr lang="en-US" smtClean="0"/>
              <a:t>26</a:t>
            </a:fld>
            <a:endParaRPr lang="en-US" dirty="0"/>
          </a:p>
        </p:txBody>
      </p:sp>
      <p:pic>
        <p:nvPicPr>
          <p:cNvPr id="3" name="Picture 2">
            <a:extLst>
              <a:ext uri="{FF2B5EF4-FFF2-40B4-BE49-F238E27FC236}">
                <a16:creationId xmlns:a16="http://schemas.microsoft.com/office/drawing/2014/main" id="{7A00F46C-7170-4743-961A-983203C0C0A9}"/>
              </a:ext>
            </a:extLst>
          </p:cNvPr>
          <p:cNvPicPr>
            <a:picLocks noChangeAspect="1"/>
          </p:cNvPicPr>
          <p:nvPr/>
        </p:nvPicPr>
        <p:blipFill>
          <a:blip r:embed="rId2"/>
          <a:stretch>
            <a:fillRect/>
          </a:stretch>
        </p:blipFill>
        <p:spPr>
          <a:xfrm>
            <a:off x="6188468" y="2107296"/>
            <a:ext cx="5704676" cy="2485024"/>
          </a:xfrm>
          <a:prstGeom prst="rect">
            <a:avLst/>
          </a:prstGeom>
        </p:spPr>
      </p:pic>
      <p:sp>
        <p:nvSpPr>
          <p:cNvPr id="8" name="TextBox 7">
            <a:extLst>
              <a:ext uri="{FF2B5EF4-FFF2-40B4-BE49-F238E27FC236}">
                <a16:creationId xmlns:a16="http://schemas.microsoft.com/office/drawing/2014/main" id="{4DA3F5BE-1B05-4987-A59D-25E4A79BDC25}"/>
              </a:ext>
            </a:extLst>
          </p:cNvPr>
          <p:cNvSpPr txBox="1"/>
          <p:nvPr/>
        </p:nvSpPr>
        <p:spPr>
          <a:xfrm>
            <a:off x="1306286" y="2499360"/>
            <a:ext cx="444427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Accuracy Rate = 1-Misclassification Rate</a:t>
            </a:r>
          </a:p>
          <a:p>
            <a:endParaRPr lang="en-US" dirty="0"/>
          </a:p>
          <a:p>
            <a:pPr marL="285750" indent="-285750">
              <a:buFont typeface="Arial" panose="020B0604020202020204" pitchFamily="34" charset="0"/>
              <a:buChar char="•"/>
            </a:pPr>
            <a:r>
              <a:rPr lang="en-US" dirty="0"/>
              <a:t>=1-0.136054 = 0.863946</a:t>
            </a:r>
          </a:p>
          <a:p>
            <a:endParaRPr lang="en-US" dirty="0"/>
          </a:p>
          <a:p>
            <a:pPr marL="285750" indent="-285750">
              <a:buFont typeface="Arial" panose="020B0604020202020204" pitchFamily="34" charset="0"/>
              <a:buChar char="•"/>
            </a:pPr>
            <a:r>
              <a:rPr lang="en-US" dirty="0"/>
              <a:t>86.39% Accurate</a:t>
            </a:r>
          </a:p>
          <a:p>
            <a:endParaRPr lang="en-US" dirty="0"/>
          </a:p>
        </p:txBody>
      </p:sp>
      <p:graphicFrame>
        <p:nvGraphicFramePr>
          <p:cNvPr id="9" name="Chart 8">
            <a:extLst>
              <a:ext uri="{FF2B5EF4-FFF2-40B4-BE49-F238E27FC236}">
                <a16:creationId xmlns:a16="http://schemas.microsoft.com/office/drawing/2014/main" id="{C19BBA09-7363-4817-9713-52093FC5ADE4}"/>
              </a:ext>
            </a:extLst>
          </p:cNvPr>
          <p:cNvGraphicFramePr/>
          <p:nvPr>
            <p:extLst>
              <p:ext uri="{D42A27DB-BD31-4B8C-83A1-F6EECF244321}">
                <p14:modId xmlns:p14="http://schemas.microsoft.com/office/powerpoint/2010/main" val="1840084760"/>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1820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3BF-FD12-4CFF-B961-48EC093E4BCE}"/>
              </a:ext>
            </a:extLst>
          </p:cNvPr>
          <p:cNvSpPr>
            <a:spLocks noGrp="1"/>
          </p:cNvSpPr>
          <p:nvPr>
            <p:ph type="title"/>
          </p:nvPr>
        </p:nvSpPr>
        <p:spPr>
          <a:xfrm>
            <a:off x="1306286" y="31101"/>
            <a:ext cx="11772122" cy="1478570"/>
          </a:xfrm>
        </p:spPr>
        <p:txBody>
          <a:bodyPr/>
          <a:lstStyle/>
          <a:p>
            <a:r>
              <a:rPr lang="en-US" dirty="0"/>
              <a:t>Final Model</a:t>
            </a:r>
          </a:p>
        </p:txBody>
      </p:sp>
      <p:sp>
        <p:nvSpPr>
          <p:cNvPr id="4" name="Date Placeholder 3">
            <a:extLst>
              <a:ext uri="{FF2B5EF4-FFF2-40B4-BE49-F238E27FC236}">
                <a16:creationId xmlns:a16="http://schemas.microsoft.com/office/drawing/2014/main" id="{9BDC4B0C-399C-4F13-ADE5-8433B6419A24}"/>
              </a:ext>
            </a:extLst>
          </p:cNvPr>
          <p:cNvSpPr>
            <a:spLocks noGrp="1"/>
          </p:cNvSpPr>
          <p:nvPr>
            <p:ph type="dt" sz="half" idx="10"/>
          </p:nvPr>
        </p:nvSpPr>
        <p:spPr>
          <a:xfrm>
            <a:off x="8764399" y="64617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277AC05-FE8D-46F2-9A5F-F794F98AC922}"/>
              </a:ext>
            </a:extLst>
          </p:cNvPr>
          <p:cNvSpPr>
            <a:spLocks noGrp="1"/>
          </p:cNvSpPr>
          <p:nvPr>
            <p:ph type="ftr" sz="quarter" idx="11"/>
          </p:nvPr>
        </p:nvSpPr>
        <p:spPr>
          <a:xfrm>
            <a:off x="8444014" y="6461774"/>
            <a:ext cx="2911029"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83364D24-5470-45D4-8BAD-E0FDA416CFFB}"/>
              </a:ext>
            </a:extLst>
          </p:cNvPr>
          <p:cNvSpPr>
            <a:spLocks noGrp="1"/>
          </p:cNvSpPr>
          <p:nvPr>
            <p:ph type="sldNum" sz="quarter" idx="12"/>
          </p:nvPr>
        </p:nvSpPr>
        <p:spPr>
          <a:xfrm>
            <a:off x="11122055" y="6461774"/>
            <a:ext cx="771089" cy="365125"/>
          </a:xfrm>
        </p:spPr>
        <p:txBody>
          <a:bodyPr/>
          <a:lstStyle/>
          <a:p>
            <a:fld id="{0976E860-7638-4E14-AF32-1A0BDBAB95E2}" type="slidenum">
              <a:rPr lang="en-US" smtClean="0"/>
              <a:t>27</a:t>
            </a:fld>
            <a:endParaRPr lang="en-US" dirty="0"/>
          </a:p>
        </p:txBody>
      </p:sp>
      <p:graphicFrame>
        <p:nvGraphicFramePr>
          <p:cNvPr id="7" name="Chart 6">
            <a:extLst>
              <a:ext uri="{FF2B5EF4-FFF2-40B4-BE49-F238E27FC236}">
                <a16:creationId xmlns:a16="http://schemas.microsoft.com/office/drawing/2014/main" id="{C3EB8948-C769-4180-A91B-D97E216132E1}"/>
              </a:ext>
            </a:extLst>
          </p:cNvPr>
          <p:cNvGraphicFramePr/>
          <p:nvPr>
            <p:extLst>
              <p:ext uri="{D42A27DB-BD31-4B8C-83A1-F6EECF244321}">
                <p14:modId xmlns:p14="http://schemas.microsoft.com/office/powerpoint/2010/main" val="3038080328"/>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E7D754E4-A53A-424D-9EA2-9A50B88E195A}"/>
              </a:ext>
            </a:extLst>
          </p:cNvPr>
          <p:cNvPicPr>
            <a:picLocks noChangeAspect="1"/>
          </p:cNvPicPr>
          <p:nvPr/>
        </p:nvPicPr>
        <p:blipFill>
          <a:blip r:embed="rId3"/>
          <a:stretch>
            <a:fillRect/>
          </a:stretch>
        </p:blipFill>
        <p:spPr>
          <a:xfrm>
            <a:off x="1408646" y="1134017"/>
            <a:ext cx="9946397" cy="5289617"/>
          </a:xfrm>
          <a:prstGeom prst="rect">
            <a:avLst/>
          </a:prstGeom>
        </p:spPr>
      </p:pic>
    </p:spTree>
    <p:extLst>
      <p:ext uri="{BB962C8B-B14F-4D97-AF65-F5344CB8AC3E}">
        <p14:creationId xmlns:p14="http://schemas.microsoft.com/office/powerpoint/2010/main" val="213949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9525-EA4E-4DCD-AFBD-2DAA11119C62}"/>
              </a:ext>
            </a:extLst>
          </p:cNvPr>
          <p:cNvSpPr>
            <a:spLocks noGrp="1"/>
          </p:cNvSpPr>
          <p:nvPr>
            <p:ph type="title"/>
          </p:nvPr>
        </p:nvSpPr>
        <p:spPr>
          <a:xfrm>
            <a:off x="1141413" y="618518"/>
            <a:ext cx="9905998" cy="1478570"/>
          </a:xfrm>
        </p:spPr>
        <p:txBody>
          <a:bodyPr>
            <a:normAutofit/>
          </a:bodyPr>
          <a:lstStyle/>
          <a:p>
            <a:r>
              <a:rPr lang="en-US"/>
              <a:t>Model comparison</a:t>
            </a:r>
          </a:p>
        </p:txBody>
      </p:sp>
      <p:pic>
        <p:nvPicPr>
          <p:cNvPr id="61" name="Content Placeholder 8" descr="A screenshot of a computer&#10;&#10;Description generated with high confidence">
            <a:extLst>
              <a:ext uri="{FF2B5EF4-FFF2-40B4-BE49-F238E27FC236}">
                <a16:creationId xmlns:a16="http://schemas.microsoft.com/office/drawing/2014/main" id="{B8D802AB-326B-45E9-9DD0-C21725BD4510}"/>
              </a:ext>
            </a:extLst>
          </p:cNvPr>
          <p:cNvPicPr>
            <a:picLocks/>
          </p:cNvPicPr>
          <p:nvPr/>
        </p:nvPicPr>
        <p:blipFill>
          <a:blip r:embed="rId3"/>
          <a:stretch>
            <a:fillRect/>
          </a:stretch>
        </p:blipFill>
        <p:spPr>
          <a:xfrm>
            <a:off x="1070291" y="3277552"/>
            <a:ext cx="5195316" cy="13554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FFDAFFA-A4C4-43A2-BB33-BBDD1A89E9CD}"/>
              </a:ext>
            </a:extLst>
          </p:cNvPr>
          <p:cNvSpPr>
            <a:spLocks noGrp="1"/>
          </p:cNvSpPr>
          <p:nvPr>
            <p:ph idx="1"/>
          </p:nvPr>
        </p:nvSpPr>
        <p:spPr>
          <a:xfrm>
            <a:off x="6336727" y="2249487"/>
            <a:ext cx="4710683" cy="3541714"/>
          </a:xfrm>
        </p:spPr>
        <p:txBody>
          <a:bodyPr>
            <a:normAutofit/>
          </a:bodyPr>
          <a:lstStyle/>
          <a:p>
            <a:pPr>
              <a:lnSpc>
                <a:spcPct val="110000"/>
              </a:lnSpc>
            </a:pPr>
            <a:r>
              <a:rPr lang="en-US" sz="2000" dirty="0"/>
              <a:t>Connected the models to Model Comparison node to find the best model.</a:t>
            </a:r>
          </a:p>
          <a:p>
            <a:pPr>
              <a:lnSpc>
                <a:spcPct val="110000"/>
              </a:lnSpc>
            </a:pPr>
            <a:r>
              <a:rPr lang="en-US" sz="2000" dirty="0"/>
              <a:t>Considered the misclassification rates for Train and Validation data sets and accuracy calculated using Confusion Matrix.</a:t>
            </a:r>
          </a:p>
          <a:p>
            <a:pPr>
              <a:lnSpc>
                <a:spcPct val="110000"/>
              </a:lnSpc>
            </a:pPr>
            <a:r>
              <a:rPr lang="en-US" sz="2000"/>
              <a:t>‘Logistic Regression’ with selection model as None </a:t>
            </a:r>
            <a:r>
              <a:rPr lang="en-US" sz="2000" dirty="0"/>
              <a:t>is the best model for predicting Attrition Rate.</a:t>
            </a:r>
          </a:p>
        </p:txBody>
      </p:sp>
      <p:sp>
        <p:nvSpPr>
          <p:cNvPr id="5" name="Footer Placeholder 4">
            <a:extLst>
              <a:ext uri="{FF2B5EF4-FFF2-40B4-BE49-F238E27FC236}">
                <a16:creationId xmlns:a16="http://schemas.microsoft.com/office/drawing/2014/main" id="{7F4EA66D-E209-4CAC-9870-C4C7CFAAB2C9}"/>
              </a:ext>
            </a:extLst>
          </p:cNvPr>
          <p:cNvSpPr>
            <a:spLocks noGrp="1"/>
          </p:cNvSpPr>
          <p:nvPr>
            <p:ph type="ftr" sz="quarter" idx="11"/>
          </p:nvPr>
        </p:nvSpPr>
        <p:spPr>
          <a:xfrm>
            <a:off x="8381992" y="6460832"/>
            <a:ext cx="2282186" cy="365125"/>
          </a:xfrm>
        </p:spPr>
        <p:txBody>
          <a:bodyPr>
            <a:normAutofit/>
          </a:bodyPr>
          <a:lstStyle/>
          <a:p>
            <a:pPr>
              <a:spcAft>
                <a:spcPts val="600"/>
              </a:spcAft>
            </a:pPr>
            <a:r>
              <a:rPr lang="en-US"/>
              <a:t>The University of Texas at Dallas</a:t>
            </a:r>
          </a:p>
        </p:txBody>
      </p:sp>
      <p:sp>
        <p:nvSpPr>
          <p:cNvPr id="4" name="Date Placeholder 3">
            <a:extLst>
              <a:ext uri="{FF2B5EF4-FFF2-40B4-BE49-F238E27FC236}">
                <a16:creationId xmlns:a16="http://schemas.microsoft.com/office/drawing/2014/main" id="{F8B22DEE-24E9-4DE7-8A15-766378241EEB}"/>
              </a:ext>
            </a:extLst>
          </p:cNvPr>
          <p:cNvSpPr>
            <a:spLocks noGrp="1"/>
          </p:cNvSpPr>
          <p:nvPr>
            <p:ph type="dt" sz="half" idx="10"/>
          </p:nvPr>
        </p:nvSpPr>
        <p:spPr>
          <a:xfrm>
            <a:off x="10489644" y="6460833"/>
            <a:ext cx="945623"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D61FDBCB-742D-4576-AC93-A68787DD5989}"/>
              </a:ext>
            </a:extLst>
          </p:cNvPr>
          <p:cNvSpPr>
            <a:spLocks noGrp="1"/>
          </p:cNvSpPr>
          <p:nvPr>
            <p:ph type="sldNum" sz="quarter" idx="12"/>
          </p:nvPr>
        </p:nvSpPr>
        <p:spPr>
          <a:xfrm>
            <a:off x="11134738" y="6460833"/>
            <a:ext cx="771089" cy="365125"/>
          </a:xfrm>
        </p:spPr>
        <p:txBody>
          <a:bodyPr>
            <a:normAutofit/>
          </a:bodyPr>
          <a:lstStyle/>
          <a:p>
            <a:pPr>
              <a:spcAft>
                <a:spcPts val="600"/>
              </a:spcAft>
            </a:pPr>
            <a:fld id="{0976E860-7638-4E14-AF32-1A0BDBAB95E2}" type="slidenum">
              <a:rPr lang="en-US" smtClean="0"/>
              <a:pPr>
                <a:spcAft>
                  <a:spcPts val="600"/>
                </a:spcAft>
              </a:pPr>
              <a:t>28</a:t>
            </a:fld>
            <a:endParaRPr lang="en-US" dirty="0"/>
          </a:p>
        </p:txBody>
      </p:sp>
      <p:graphicFrame>
        <p:nvGraphicFramePr>
          <p:cNvPr id="8" name="Chart 7">
            <a:extLst>
              <a:ext uri="{FF2B5EF4-FFF2-40B4-BE49-F238E27FC236}">
                <a16:creationId xmlns:a16="http://schemas.microsoft.com/office/drawing/2014/main" id="{BB0B5591-C081-43E2-B804-4D05FDB648DD}"/>
              </a:ext>
            </a:extLst>
          </p:cNvPr>
          <p:cNvGraphicFramePr/>
          <p:nvPr>
            <p:extLst>
              <p:ext uri="{D42A27DB-BD31-4B8C-83A1-F6EECF244321}">
                <p14:modId xmlns:p14="http://schemas.microsoft.com/office/powerpoint/2010/main" val="2367187028"/>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7757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3ABA-F4AA-4DF1-B498-6B8F001836C7}"/>
              </a:ext>
            </a:extLst>
          </p:cNvPr>
          <p:cNvSpPr>
            <a:spLocks noGrp="1"/>
          </p:cNvSpPr>
          <p:nvPr>
            <p:ph type="title"/>
          </p:nvPr>
        </p:nvSpPr>
        <p:spPr>
          <a:xfrm>
            <a:off x="1294054" y="69243"/>
            <a:ext cx="9905998" cy="1478570"/>
          </a:xfrm>
        </p:spPr>
        <p:txBody>
          <a:bodyPr/>
          <a:lstStyle/>
          <a:p>
            <a:r>
              <a:rPr lang="en-US" dirty="0"/>
              <a:t>Conclusion</a:t>
            </a:r>
          </a:p>
        </p:txBody>
      </p:sp>
      <p:sp>
        <p:nvSpPr>
          <p:cNvPr id="3" name="Content Placeholder 2">
            <a:extLst>
              <a:ext uri="{FF2B5EF4-FFF2-40B4-BE49-F238E27FC236}">
                <a16:creationId xmlns:a16="http://schemas.microsoft.com/office/drawing/2014/main" id="{3CFF55A6-AC15-40E9-AF33-51C13CCEAE5D}"/>
              </a:ext>
            </a:extLst>
          </p:cNvPr>
          <p:cNvSpPr>
            <a:spLocks noGrp="1"/>
          </p:cNvSpPr>
          <p:nvPr>
            <p:ph idx="1"/>
          </p:nvPr>
        </p:nvSpPr>
        <p:spPr>
          <a:xfrm>
            <a:off x="1294054" y="1465716"/>
            <a:ext cx="9905999" cy="3541714"/>
          </a:xfrm>
        </p:spPr>
        <p:txBody>
          <a:bodyPr>
            <a:normAutofit/>
          </a:bodyPr>
          <a:lstStyle/>
          <a:p>
            <a:r>
              <a:rPr lang="en-US" dirty="0"/>
              <a:t>After running 7 statistical models on the processed dataset, we found that </a:t>
            </a:r>
            <a:r>
              <a:rPr lang="en-US" dirty="0" err="1"/>
              <a:t>OverTime</a:t>
            </a:r>
            <a:r>
              <a:rPr lang="en-US" dirty="0"/>
              <a:t>, </a:t>
            </a:r>
            <a:r>
              <a:rPr lang="en-US" dirty="0" err="1"/>
              <a:t>BusinessTravel</a:t>
            </a:r>
            <a:r>
              <a:rPr lang="en-US" dirty="0"/>
              <a:t>, </a:t>
            </a:r>
            <a:r>
              <a:rPr lang="en-US" dirty="0" err="1"/>
              <a:t>StockOptionLevel</a:t>
            </a:r>
            <a:r>
              <a:rPr lang="en-US" dirty="0"/>
              <a:t> are the three significant variables which have greater impact on an Employee leaving a company  compared to other variables. </a:t>
            </a:r>
          </a:p>
          <a:p>
            <a:r>
              <a:rPr lang="en-US" dirty="0"/>
              <a:t>Considering Misclassification Rate we concluded that for predicting the likelihood of attrition, </a:t>
            </a:r>
            <a:r>
              <a:rPr lang="en-US" b="1" dirty="0"/>
              <a:t>Regression with Selection Model None</a:t>
            </a:r>
            <a:r>
              <a:rPr lang="en-US" dirty="0"/>
              <a:t> is the best possible model.</a:t>
            </a:r>
          </a:p>
        </p:txBody>
      </p:sp>
      <p:sp>
        <p:nvSpPr>
          <p:cNvPr id="4" name="Date Placeholder 3">
            <a:extLst>
              <a:ext uri="{FF2B5EF4-FFF2-40B4-BE49-F238E27FC236}">
                <a16:creationId xmlns:a16="http://schemas.microsoft.com/office/drawing/2014/main" id="{2A0D254E-9B14-4FD7-9756-F1EF13590E9F}"/>
              </a:ext>
            </a:extLst>
          </p:cNvPr>
          <p:cNvSpPr>
            <a:spLocks noGrp="1"/>
          </p:cNvSpPr>
          <p:nvPr>
            <p:ph type="dt" sz="half" idx="10"/>
          </p:nvPr>
        </p:nvSpPr>
        <p:spPr>
          <a:xfrm>
            <a:off x="8697893" y="648853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FD306F5A-1BD1-44F0-B3D3-6F5C2884DCD2}"/>
              </a:ext>
            </a:extLst>
          </p:cNvPr>
          <p:cNvSpPr>
            <a:spLocks noGrp="1"/>
          </p:cNvSpPr>
          <p:nvPr>
            <p:ph type="ftr" sz="quarter" idx="11"/>
          </p:nvPr>
        </p:nvSpPr>
        <p:spPr>
          <a:xfrm>
            <a:off x="8304210" y="6492875"/>
            <a:ext cx="2743201"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A45F9C82-7BB0-4017-9554-57F0D3F848D8}"/>
              </a:ext>
            </a:extLst>
          </p:cNvPr>
          <p:cNvSpPr>
            <a:spLocks noGrp="1"/>
          </p:cNvSpPr>
          <p:nvPr>
            <p:ph type="sldNum" sz="quarter" idx="12"/>
          </p:nvPr>
        </p:nvSpPr>
        <p:spPr>
          <a:xfrm>
            <a:off x="11200052" y="6488534"/>
            <a:ext cx="771089" cy="365125"/>
          </a:xfrm>
        </p:spPr>
        <p:txBody>
          <a:bodyPr/>
          <a:lstStyle/>
          <a:p>
            <a:fld id="{0976E860-7638-4E14-AF32-1A0BDBAB95E2}" type="slidenum">
              <a:rPr lang="en-US" smtClean="0"/>
              <a:t>29</a:t>
            </a:fld>
            <a:endParaRPr lang="en-US" dirty="0"/>
          </a:p>
        </p:txBody>
      </p:sp>
      <p:graphicFrame>
        <p:nvGraphicFramePr>
          <p:cNvPr id="7" name="Chart 6">
            <a:extLst>
              <a:ext uri="{FF2B5EF4-FFF2-40B4-BE49-F238E27FC236}">
                <a16:creationId xmlns:a16="http://schemas.microsoft.com/office/drawing/2014/main" id="{36845D73-BCDB-48FE-9E6F-2B48D90A70FE}"/>
              </a:ext>
            </a:extLst>
          </p:cNvPr>
          <p:cNvGraphicFramePr/>
          <p:nvPr>
            <p:extLst>
              <p:ext uri="{D42A27DB-BD31-4B8C-83A1-F6EECF244321}">
                <p14:modId xmlns:p14="http://schemas.microsoft.com/office/powerpoint/2010/main" val="3718460662"/>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413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F52C-1CBA-447B-AF10-9B9136C9EC78}"/>
              </a:ext>
            </a:extLst>
          </p:cNvPr>
          <p:cNvSpPr>
            <a:spLocks noGrp="1"/>
          </p:cNvSpPr>
          <p:nvPr>
            <p:ph type="title"/>
          </p:nvPr>
        </p:nvSpPr>
        <p:spPr>
          <a:xfrm>
            <a:off x="1247400" y="-155923"/>
            <a:ext cx="9905998" cy="1478570"/>
          </a:xfrm>
        </p:spPr>
        <p:txBody>
          <a:bodyPr/>
          <a:lstStyle/>
          <a:p>
            <a:r>
              <a:rPr lang="en-US" dirty="0"/>
              <a:t>Contents</a:t>
            </a:r>
          </a:p>
        </p:txBody>
      </p:sp>
      <p:sp>
        <p:nvSpPr>
          <p:cNvPr id="3" name="Content Placeholder 2">
            <a:extLst>
              <a:ext uri="{FF2B5EF4-FFF2-40B4-BE49-F238E27FC236}">
                <a16:creationId xmlns:a16="http://schemas.microsoft.com/office/drawing/2014/main" id="{BFF5FF15-CB7D-40F1-ACAC-B1B496B82CCD}"/>
              </a:ext>
            </a:extLst>
          </p:cNvPr>
          <p:cNvSpPr>
            <a:spLocks noGrp="1"/>
          </p:cNvSpPr>
          <p:nvPr>
            <p:ph idx="1"/>
          </p:nvPr>
        </p:nvSpPr>
        <p:spPr>
          <a:xfrm>
            <a:off x="945471" y="1026367"/>
            <a:ext cx="9993053" cy="4289699"/>
          </a:xfrm>
        </p:spPr>
        <p:txBody>
          <a:bodyPr>
            <a:normAutofit fontScale="92500" lnSpcReduction="10000"/>
          </a:bodyPr>
          <a:lstStyle/>
          <a:p>
            <a:r>
              <a:rPr lang="en-US" sz="3000" dirty="0"/>
              <a:t>Objective and Motivation</a:t>
            </a:r>
          </a:p>
          <a:p>
            <a:r>
              <a:rPr lang="en-US" sz="3000" dirty="0"/>
              <a:t>Data description</a:t>
            </a:r>
          </a:p>
          <a:p>
            <a:r>
              <a:rPr lang="en-US" sz="3000" dirty="0"/>
              <a:t>Data Preprocessing</a:t>
            </a:r>
          </a:p>
          <a:p>
            <a:r>
              <a:rPr lang="en-US" sz="3000" dirty="0"/>
              <a:t>Data Partition</a:t>
            </a:r>
          </a:p>
          <a:p>
            <a:r>
              <a:rPr lang="en-US" sz="3000" dirty="0"/>
              <a:t>Predictive Analysis</a:t>
            </a:r>
          </a:p>
          <a:p>
            <a:r>
              <a:rPr lang="en-US" sz="3000" dirty="0"/>
              <a:t>Model Comparison</a:t>
            </a:r>
          </a:p>
          <a:p>
            <a:r>
              <a:rPr lang="en-US" sz="3000" dirty="0"/>
              <a:t>Conclusion</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CC7DA0AE-6157-4F99-A3E1-8C4DEBF85FE6}"/>
              </a:ext>
            </a:extLst>
          </p:cNvPr>
          <p:cNvSpPr>
            <a:spLocks noGrp="1"/>
          </p:cNvSpPr>
          <p:nvPr>
            <p:ph type="dt" sz="half" idx="10"/>
          </p:nvPr>
        </p:nvSpPr>
        <p:spPr>
          <a:xfrm>
            <a:off x="8697892" y="6488533"/>
            <a:ext cx="2743200" cy="365125"/>
          </a:xfrm>
        </p:spPr>
        <p:txBody>
          <a:bodyPr/>
          <a:lstStyle/>
          <a:p>
            <a:fld id="{1D1B03F0-D4DE-41E0-9104-D882C6137B61}" type="datetime1">
              <a:rPr lang="en-US" smtClean="0"/>
              <a:t>11/14/2018</a:t>
            </a:fld>
            <a:endParaRPr lang="en-US" dirty="0"/>
          </a:p>
        </p:txBody>
      </p:sp>
      <p:sp>
        <p:nvSpPr>
          <p:cNvPr id="5" name="Footer Placeholder 4">
            <a:extLst>
              <a:ext uri="{FF2B5EF4-FFF2-40B4-BE49-F238E27FC236}">
                <a16:creationId xmlns:a16="http://schemas.microsoft.com/office/drawing/2014/main" id="{0E59A627-974A-4C6C-8EFF-A5F246B24F29}"/>
              </a:ext>
            </a:extLst>
          </p:cNvPr>
          <p:cNvSpPr>
            <a:spLocks noGrp="1"/>
          </p:cNvSpPr>
          <p:nvPr>
            <p:ph type="ftr" sz="quarter" idx="11"/>
          </p:nvPr>
        </p:nvSpPr>
        <p:spPr>
          <a:xfrm>
            <a:off x="8428618" y="6488532"/>
            <a:ext cx="2320247"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B893292D-FEE1-446F-A096-1CA159D6D1E7}"/>
              </a:ext>
            </a:extLst>
          </p:cNvPr>
          <p:cNvSpPr>
            <a:spLocks noGrp="1"/>
          </p:cNvSpPr>
          <p:nvPr>
            <p:ph type="sldNum" sz="quarter" idx="12"/>
          </p:nvPr>
        </p:nvSpPr>
        <p:spPr>
          <a:xfrm>
            <a:off x="11153398" y="6488534"/>
            <a:ext cx="771089" cy="365125"/>
          </a:xfrm>
        </p:spPr>
        <p:txBody>
          <a:bodyPr/>
          <a:lstStyle/>
          <a:p>
            <a:fld id="{0976E860-7638-4E14-AF32-1A0BDBAB95E2}" type="slidenum">
              <a:rPr lang="en-US" smtClean="0"/>
              <a:t>3</a:t>
            </a:fld>
            <a:endParaRPr lang="en-US" dirty="0"/>
          </a:p>
        </p:txBody>
      </p:sp>
      <p:graphicFrame>
        <p:nvGraphicFramePr>
          <p:cNvPr id="7" name="Chart 6">
            <a:extLst>
              <a:ext uri="{FF2B5EF4-FFF2-40B4-BE49-F238E27FC236}">
                <a16:creationId xmlns:a16="http://schemas.microsoft.com/office/drawing/2014/main" id="{E18353DF-0500-4FBD-B81F-A3DD3D903279}"/>
              </a:ext>
            </a:extLst>
          </p:cNvPr>
          <p:cNvGraphicFramePr/>
          <p:nvPr>
            <p:extLst>
              <p:ext uri="{D42A27DB-BD31-4B8C-83A1-F6EECF244321}">
                <p14:modId xmlns:p14="http://schemas.microsoft.com/office/powerpoint/2010/main" val="3268321914"/>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3089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896D-C654-476F-B814-DBEFC9FBF6FD}"/>
              </a:ext>
            </a:extLst>
          </p:cNvPr>
          <p:cNvSpPr>
            <a:spLocks noGrp="1"/>
          </p:cNvSpPr>
          <p:nvPr>
            <p:ph type="title"/>
          </p:nvPr>
        </p:nvSpPr>
        <p:spPr>
          <a:xfrm>
            <a:off x="1318694" y="-14405"/>
            <a:ext cx="9905998" cy="1478570"/>
          </a:xfrm>
        </p:spPr>
        <p:txBody>
          <a:bodyPr/>
          <a:lstStyle/>
          <a:p>
            <a:r>
              <a:rPr lang="en-US" dirty="0"/>
              <a:t>QUERIES ?</a:t>
            </a:r>
          </a:p>
        </p:txBody>
      </p:sp>
      <p:sp>
        <p:nvSpPr>
          <p:cNvPr id="4" name="Date Placeholder 3">
            <a:extLst>
              <a:ext uri="{FF2B5EF4-FFF2-40B4-BE49-F238E27FC236}">
                <a16:creationId xmlns:a16="http://schemas.microsoft.com/office/drawing/2014/main" id="{2642B717-BBFB-43B8-8F83-94FE5E5DF2A3}"/>
              </a:ext>
            </a:extLst>
          </p:cNvPr>
          <p:cNvSpPr>
            <a:spLocks noGrp="1"/>
          </p:cNvSpPr>
          <p:nvPr>
            <p:ph type="dt" sz="half" idx="10"/>
          </p:nvPr>
        </p:nvSpPr>
        <p:spPr>
          <a:xfrm>
            <a:off x="8679232" y="64928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41A9986E-A11E-40CB-B013-37D1672D1602}"/>
              </a:ext>
            </a:extLst>
          </p:cNvPr>
          <p:cNvSpPr>
            <a:spLocks noGrp="1"/>
          </p:cNvSpPr>
          <p:nvPr>
            <p:ph type="ftr" sz="quarter" idx="11"/>
          </p:nvPr>
        </p:nvSpPr>
        <p:spPr>
          <a:xfrm>
            <a:off x="8223830" y="6492873"/>
            <a:ext cx="3104018" cy="365125"/>
          </a:xfrm>
        </p:spPr>
        <p:txBody>
          <a:bodyPr/>
          <a:lstStyle/>
          <a:p>
            <a:r>
              <a:rPr lang="en-US"/>
              <a:t>The University of Texas at Dallas</a:t>
            </a:r>
          </a:p>
        </p:txBody>
      </p:sp>
      <p:sp>
        <p:nvSpPr>
          <p:cNvPr id="6" name="Slide Number Placeholder 5">
            <a:extLst>
              <a:ext uri="{FF2B5EF4-FFF2-40B4-BE49-F238E27FC236}">
                <a16:creationId xmlns:a16="http://schemas.microsoft.com/office/drawing/2014/main" id="{683D2896-F5C4-42C0-92C3-DB4BE1231DD4}"/>
              </a:ext>
            </a:extLst>
          </p:cNvPr>
          <p:cNvSpPr>
            <a:spLocks noGrp="1"/>
          </p:cNvSpPr>
          <p:nvPr>
            <p:ph type="sldNum" sz="quarter" idx="12"/>
          </p:nvPr>
        </p:nvSpPr>
        <p:spPr>
          <a:xfrm>
            <a:off x="11106745" y="6492875"/>
            <a:ext cx="771089" cy="365125"/>
          </a:xfrm>
        </p:spPr>
        <p:txBody>
          <a:bodyPr/>
          <a:lstStyle/>
          <a:p>
            <a:fld id="{0976E860-7638-4E14-AF32-1A0BDBAB95E2}" type="slidenum">
              <a:rPr lang="en-US" smtClean="0"/>
              <a:t>30</a:t>
            </a:fld>
            <a:endParaRPr lang="en-US" dirty="0"/>
          </a:p>
        </p:txBody>
      </p:sp>
      <p:sp>
        <p:nvSpPr>
          <p:cNvPr id="9" name="Content Placeholder 8">
            <a:extLst>
              <a:ext uri="{FF2B5EF4-FFF2-40B4-BE49-F238E27FC236}">
                <a16:creationId xmlns:a16="http://schemas.microsoft.com/office/drawing/2014/main" id="{FA2417F0-D908-4A31-B389-A36E18E3D83D}"/>
              </a:ext>
            </a:extLst>
          </p:cNvPr>
          <p:cNvSpPr>
            <a:spLocks noGrp="1"/>
          </p:cNvSpPr>
          <p:nvPr>
            <p:ph idx="1"/>
          </p:nvPr>
        </p:nvSpPr>
        <p:spPr/>
        <p:txBody>
          <a:bodyPr/>
          <a:lstStyle/>
          <a:p>
            <a:endParaRPr lang="en-US"/>
          </a:p>
        </p:txBody>
      </p:sp>
      <p:pic>
        <p:nvPicPr>
          <p:cNvPr id="7" name="Content Placeholder 7">
            <a:extLst>
              <a:ext uri="{FF2B5EF4-FFF2-40B4-BE49-F238E27FC236}">
                <a16:creationId xmlns:a16="http://schemas.microsoft.com/office/drawing/2014/main" id="{19A7EF77-26B7-47DE-A936-4B644E7E1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33" y="1352198"/>
            <a:ext cx="3424334" cy="4384896"/>
          </a:xfrm>
          <a:prstGeom prst="rect">
            <a:avLst/>
          </a:prstGeom>
        </p:spPr>
      </p:pic>
      <p:graphicFrame>
        <p:nvGraphicFramePr>
          <p:cNvPr id="8" name="Chart 7">
            <a:extLst>
              <a:ext uri="{FF2B5EF4-FFF2-40B4-BE49-F238E27FC236}">
                <a16:creationId xmlns:a16="http://schemas.microsoft.com/office/drawing/2014/main" id="{E0A29C31-3C3C-4DE4-879E-DC6FBAA7F471}"/>
              </a:ext>
            </a:extLst>
          </p:cNvPr>
          <p:cNvGraphicFramePr/>
          <p:nvPr>
            <p:extLst>
              <p:ext uri="{D42A27DB-BD31-4B8C-83A1-F6EECF244321}">
                <p14:modId xmlns:p14="http://schemas.microsoft.com/office/powerpoint/2010/main" val="2636032641"/>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5762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42B717-BBFB-43B8-8F83-94FE5E5DF2A3}"/>
              </a:ext>
            </a:extLst>
          </p:cNvPr>
          <p:cNvSpPr>
            <a:spLocks noGrp="1"/>
          </p:cNvSpPr>
          <p:nvPr>
            <p:ph type="dt" sz="half" idx="10"/>
          </p:nvPr>
        </p:nvSpPr>
        <p:spPr>
          <a:xfrm>
            <a:off x="8679232" y="649287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41A9986E-A11E-40CB-B013-37D1672D1602}"/>
              </a:ext>
            </a:extLst>
          </p:cNvPr>
          <p:cNvSpPr>
            <a:spLocks noGrp="1"/>
          </p:cNvSpPr>
          <p:nvPr>
            <p:ph type="ftr" sz="quarter" idx="11"/>
          </p:nvPr>
        </p:nvSpPr>
        <p:spPr>
          <a:xfrm>
            <a:off x="8223830" y="6492873"/>
            <a:ext cx="3104018" cy="365125"/>
          </a:xfrm>
        </p:spPr>
        <p:txBody>
          <a:bodyPr/>
          <a:lstStyle/>
          <a:p>
            <a:r>
              <a:rPr lang="en-US"/>
              <a:t>The University of Texas at Dallas</a:t>
            </a:r>
          </a:p>
        </p:txBody>
      </p:sp>
      <p:sp>
        <p:nvSpPr>
          <p:cNvPr id="6" name="Slide Number Placeholder 5">
            <a:extLst>
              <a:ext uri="{FF2B5EF4-FFF2-40B4-BE49-F238E27FC236}">
                <a16:creationId xmlns:a16="http://schemas.microsoft.com/office/drawing/2014/main" id="{683D2896-F5C4-42C0-92C3-DB4BE1231DD4}"/>
              </a:ext>
            </a:extLst>
          </p:cNvPr>
          <p:cNvSpPr>
            <a:spLocks noGrp="1"/>
          </p:cNvSpPr>
          <p:nvPr>
            <p:ph type="sldNum" sz="quarter" idx="12"/>
          </p:nvPr>
        </p:nvSpPr>
        <p:spPr>
          <a:xfrm>
            <a:off x="11106745" y="6492875"/>
            <a:ext cx="771089" cy="365125"/>
          </a:xfrm>
        </p:spPr>
        <p:txBody>
          <a:bodyPr/>
          <a:lstStyle/>
          <a:p>
            <a:fld id="{0976E860-7638-4E14-AF32-1A0BDBAB95E2}" type="slidenum">
              <a:rPr lang="en-US" smtClean="0"/>
              <a:t>31</a:t>
            </a:fld>
            <a:endParaRPr lang="en-US" dirty="0"/>
          </a:p>
        </p:txBody>
      </p:sp>
      <p:pic>
        <p:nvPicPr>
          <p:cNvPr id="9" name="Picture 2" descr="http://www.whistlerwag.com/wp-content/uploads/2015/03/thank-you-clothesline-752x483.jpg">
            <a:extLst>
              <a:ext uri="{FF2B5EF4-FFF2-40B4-BE49-F238E27FC236}">
                <a16:creationId xmlns:a16="http://schemas.microsoft.com/office/drawing/2014/main" id="{2580D29C-24A2-4DEA-B9C2-B7C7B815CC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5531" y="964647"/>
            <a:ext cx="6920938" cy="44452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DA7323B6-A794-4D92-A779-0DBC12A7AD88}"/>
              </a:ext>
            </a:extLst>
          </p:cNvPr>
          <p:cNvGraphicFramePr/>
          <p:nvPr>
            <p:extLst>
              <p:ext uri="{D42A27DB-BD31-4B8C-83A1-F6EECF244321}">
                <p14:modId xmlns:p14="http://schemas.microsoft.com/office/powerpoint/2010/main" val="1510495805"/>
              </p:ext>
            </p:extLst>
          </p:nvPr>
        </p:nvGraphicFramePr>
        <p:xfrm>
          <a:off x="11246378" y="214604"/>
          <a:ext cx="945622" cy="717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452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8144-8591-4AF5-B1C5-888F43084D9A}"/>
              </a:ext>
            </a:extLst>
          </p:cNvPr>
          <p:cNvSpPr>
            <a:spLocks noGrp="1"/>
          </p:cNvSpPr>
          <p:nvPr>
            <p:ph type="title"/>
          </p:nvPr>
        </p:nvSpPr>
        <p:spPr>
          <a:xfrm>
            <a:off x="1553755" y="114120"/>
            <a:ext cx="9905998" cy="1478570"/>
          </a:xfrm>
        </p:spPr>
        <p:txBody>
          <a:bodyPr/>
          <a:lstStyle/>
          <a:p>
            <a:r>
              <a:rPr lang="en-US" dirty="0"/>
              <a:t>Data Mining Objective and Motivation</a:t>
            </a:r>
          </a:p>
        </p:txBody>
      </p:sp>
      <p:graphicFrame>
        <p:nvGraphicFramePr>
          <p:cNvPr id="11" name="Content Placeholder 10">
            <a:extLst>
              <a:ext uri="{FF2B5EF4-FFF2-40B4-BE49-F238E27FC236}">
                <a16:creationId xmlns:a16="http://schemas.microsoft.com/office/drawing/2014/main" id="{C066613D-A68E-4A60-B721-6E7908B9BF5A}"/>
              </a:ext>
            </a:extLst>
          </p:cNvPr>
          <p:cNvGraphicFramePr>
            <a:graphicFrameLocks noGrp="1"/>
          </p:cNvGraphicFramePr>
          <p:nvPr>
            <p:ph idx="1"/>
            <p:extLst>
              <p:ext uri="{D42A27DB-BD31-4B8C-83A1-F6EECF244321}">
                <p14:modId xmlns:p14="http://schemas.microsoft.com/office/powerpoint/2010/main" val="4114423517"/>
              </p:ext>
            </p:extLst>
          </p:nvPr>
        </p:nvGraphicFramePr>
        <p:xfrm>
          <a:off x="1553755" y="1885057"/>
          <a:ext cx="8088357"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1503305A-EEF7-48FE-A184-C067F82097F8}"/>
              </a:ext>
            </a:extLst>
          </p:cNvPr>
          <p:cNvSpPr>
            <a:spLocks noGrp="1"/>
          </p:cNvSpPr>
          <p:nvPr>
            <p:ph type="dt" sz="half" idx="10"/>
          </p:nvPr>
        </p:nvSpPr>
        <p:spPr>
          <a:xfrm>
            <a:off x="8716553" y="6492875"/>
            <a:ext cx="2743200" cy="365125"/>
          </a:xfrm>
        </p:spPr>
        <p:txBody>
          <a:bodyPr/>
          <a:lstStyle/>
          <a:p>
            <a:fld id="{68D0B124-E29D-4465-A4FD-E938EF9DBD61}" type="datetime1">
              <a:rPr lang="en-US" smtClean="0"/>
              <a:t>11/14/2018</a:t>
            </a:fld>
            <a:endParaRPr lang="en-US" dirty="0"/>
          </a:p>
        </p:txBody>
      </p:sp>
      <p:sp>
        <p:nvSpPr>
          <p:cNvPr id="5" name="Footer Placeholder 4">
            <a:extLst>
              <a:ext uri="{FF2B5EF4-FFF2-40B4-BE49-F238E27FC236}">
                <a16:creationId xmlns:a16="http://schemas.microsoft.com/office/drawing/2014/main" id="{62E3F854-DB48-4D34-BF74-4A1C6CBA80E6}"/>
              </a:ext>
            </a:extLst>
          </p:cNvPr>
          <p:cNvSpPr>
            <a:spLocks noGrp="1"/>
          </p:cNvSpPr>
          <p:nvPr>
            <p:ph type="ftr" sz="quarter" idx="11"/>
          </p:nvPr>
        </p:nvSpPr>
        <p:spPr>
          <a:xfrm>
            <a:off x="8428585" y="6500326"/>
            <a:ext cx="2618826" cy="365125"/>
          </a:xfrm>
        </p:spPr>
        <p:txBody>
          <a:bodyPr/>
          <a:lstStyle/>
          <a:p>
            <a:r>
              <a:rPr lang="en-US"/>
              <a:t>The University of Texas at Dallas</a:t>
            </a:r>
            <a:endParaRPr lang="en-US" dirty="0"/>
          </a:p>
        </p:txBody>
      </p:sp>
      <p:sp>
        <p:nvSpPr>
          <p:cNvPr id="6" name="Slide Number Placeholder 5">
            <a:extLst>
              <a:ext uri="{FF2B5EF4-FFF2-40B4-BE49-F238E27FC236}">
                <a16:creationId xmlns:a16="http://schemas.microsoft.com/office/drawing/2014/main" id="{0956F068-310A-4169-8B27-94BF0E59A47C}"/>
              </a:ext>
            </a:extLst>
          </p:cNvPr>
          <p:cNvSpPr>
            <a:spLocks noGrp="1"/>
          </p:cNvSpPr>
          <p:nvPr>
            <p:ph type="sldNum" sz="quarter" idx="12"/>
          </p:nvPr>
        </p:nvSpPr>
        <p:spPr>
          <a:xfrm>
            <a:off x="11172059" y="6507195"/>
            <a:ext cx="771089" cy="365125"/>
          </a:xfrm>
        </p:spPr>
        <p:txBody>
          <a:bodyPr/>
          <a:lstStyle/>
          <a:p>
            <a:fld id="{0976E860-7638-4E14-AF32-1A0BDBAB95E2}" type="slidenum">
              <a:rPr lang="en-US" smtClean="0"/>
              <a:t>4</a:t>
            </a:fld>
            <a:endParaRPr lang="en-US"/>
          </a:p>
        </p:txBody>
      </p:sp>
      <p:graphicFrame>
        <p:nvGraphicFramePr>
          <p:cNvPr id="7" name="Chart 6">
            <a:extLst>
              <a:ext uri="{FF2B5EF4-FFF2-40B4-BE49-F238E27FC236}">
                <a16:creationId xmlns:a16="http://schemas.microsoft.com/office/drawing/2014/main" id="{53E59739-34CF-4A6B-B2B7-D8169B1BE305}"/>
              </a:ext>
            </a:extLst>
          </p:cNvPr>
          <p:cNvGraphicFramePr/>
          <p:nvPr>
            <p:extLst>
              <p:ext uri="{D42A27DB-BD31-4B8C-83A1-F6EECF244321}">
                <p14:modId xmlns:p14="http://schemas.microsoft.com/office/powerpoint/2010/main" val="334296128"/>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4602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BF08-9AA1-4257-ACCA-4FF5157AAB06}"/>
              </a:ext>
            </a:extLst>
          </p:cNvPr>
          <p:cNvSpPr>
            <a:spLocks noGrp="1"/>
          </p:cNvSpPr>
          <p:nvPr>
            <p:ph type="title"/>
          </p:nvPr>
        </p:nvSpPr>
        <p:spPr>
          <a:xfrm>
            <a:off x="1216057" y="-303654"/>
            <a:ext cx="9905998" cy="1478570"/>
          </a:xfrm>
        </p:spPr>
        <p:txBody>
          <a:bodyPr/>
          <a:lstStyle/>
          <a:p>
            <a:pPr algn="ctr"/>
            <a:r>
              <a:rPr lang="en-US" dirty="0"/>
              <a:t>Data set Description</a:t>
            </a:r>
          </a:p>
        </p:txBody>
      </p:sp>
      <p:graphicFrame>
        <p:nvGraphicFramePr>
          <p:cNvPr id="9" name="Content Placeholder 8">
            <a:extLst>
              <a:ext uri="{FF2B5EF4-FFF2-40B4-BE49-F238E27FC236}">
                <a16:creationId xmlns:a16="http://schemas.microsoft.com/office/drawing/2014/main" id="{31F25730-6A3C-4BEE-B5ED-07F3F66FD8A9}"/>
              </a:ext>
            </a:extLst>
          </p:cNvPr>
          <p:cNvGraphicFramePr>
            <a:graphicFrameLocks noGrp="1"/>
          </p:cNvGraphicFramePr>
          <p:nvPr>
            <p:ph idx="1"/>
            <p:extLst>
              <p:ext uri="{D42A27DB-BD31-4B8C-83A1-F6EECF244321}">
                <p14:modId xmlns:p14="http://schemas.microsoft.com/office/powerpoint/2010/main" val="468104218"/>
              </p:ext>
            </p:extLst>
          </p:nvPr>
        </p:nvGraphicFramePr>
        <p:xfrm>
          <a:off x="1143000" y="1017846"/>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52ECB2ED-04E8-4508-9449-3418848224D8}"/>
              </a:ext>
            </a:extLst>
          </p:cNvPr>
          <p:cNvSpPr>
            <a:spLocks noGrp="1"/>
          </p:cNvSpPr>
          <p:nvPr>
            <p:ph type="dt" sz="half" idx="10"/>
          </p:nvPr>
        </p:nvSpPr>
        <p:spPr>
          <a:xfrm>
            <a:off x="8688562" y="6497864"/>
            <a:ext cx="2743200" cy="365125"/>
          </a:xfrm>
        </p:spPr>
        <p:txBody>
          <a:bodyPr/>
          <a:lstStyle/>
          <a:p>
            <a:fld id="{E8AEC327-66F3-4F6E-A14B-31622B256E0A}" type="datetime1">
              <a:rPr lang="en-US" smtClean="0"/>
              <a:t>11/14/2018</a:t>
            </a:fld>
            <a:endParaRPr lang="en-US" dirty="0"/>
          </a:p>
        </p:txBody>
      </p:sp>
      <p:sp>
        <p:nvSpPr>
          <p:cNvPr id="5" name="Footer Placeholder 4">
            <a:extLst>
              <a:ext uri="{FF2B5EF4-FFF2-40B4-BE49-F238E27FC236}">
                <a16:creationId xmlns:a16="http://schemas.microsoft.com/office/drawing/2014/main" id="{59A2340A-2E11-4404-B9D6-475CF76BA77A}"/>
              </a:ext>
            </a:extLst>
          </p:cNvPr>
          <p:cNvSpPr>
            <a:spLocks noGrp="1"/>
          </p:cNvSpPr>
          <p:nvPr>
            <p:ph type="ftr" sz="quarter" idx="11"/>
          </p:nvPr>
        </p:nvSpPr>
        <p:spPr>
          <a:xfrm>
            <a:off x="8387944" y="6497864"/>
            <a:ext cx="2272729" cy="365125"/>
          </a:xfrm>
        </p:spPr>
        <p:txBody>
          <a:bodyPr/>
          <a:lstStyle/>
          <a:p>
            <a:r>
              <a:rPr lang="en-US" dirty="0"/>
              <a:t>The University of Texas at Dallas</a:t>
            </a:r>
          </a:p>
        </p:txBody>
      </p:sp>
      <p:sp>
        <p:nvSpPr>
          <p:cNvPr id="6" name="Slide Number Placeholder 5">
            <a:extLst>
              <a:ext uri="{FF2B5EF4-FFF2-40B4-BE49-F238E27FC236}">
                <a16:creationId xmlns:a16="http://schemas.microsoft.com/office/drawing/2014/main" id="{1CC2F972-2431-4CC8-AD75-C8915C6BD218}"/>
              </a:ext>
            </a:extLst>
          </p:cNvPr>
          <p:cNvSpPr>
            <a:spLocks noGrp="1"/>
          </p:cNvSpPr>
          <p:nvPr>
            <p:ph type="sldNum" sz="quarter" idx="12"/>
          </p:nvPr>
        </p:nvSpPr>
        <p:spPr>
          <a:xfrm>
            <a:off x="11122055" y="6488534"/>
            <a:ext cx="771089" cy="365125"/>
          </a:xfrm>
        </p:spPr>
        <p:txBody>
          <a:bodyPr/>
          <a:lstStyle/>
          <a:p>
            <a:fld id="{0976E860-7638-4E14-AF32-1A0BDBAB95E2}" type="slidenum">
              <a:rPr lang="en-US" smtClean="0"/>
              <a:t>5</a:t>
            </a:fld>
            <a:endParaRPr lang="en-US"/>
          </a:p>
        </p:txBody>
      </p:sp>
      <p:graphicFrame>
        <p:nvGraphicFramePr>
          <p:cNvPr id="7" name="Chart 6">
            <a:extLst>
              <a:ext uri="{FF2B5EF4-FFF2-40B4-BE49-F238E27FC236}">
                <a16:creationId xmlns:a16="http://schemas.microsoft.com/office/drawing/2014/main" id="{8949C6F3-0891-4B18-86EF-6FD3805EA7B6}"/>
              </a:ext>
            </a:extLst>
          </p:cNvPr>
          <p:cNvGraphicFramePr/>
          <p:nvPr>
            <p:extLst>
              <p:ext uri="{D42A27DB-BD31-4B8C-83A1-F6EECF244321}">
                <p14:modId xmlns:p14="http://schemas.microsoft.com/office/powerpoint/2010/main" val="4198358856"/>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3050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C0F9C8-F218-4660-A2C5-5F31463A9587}"/>
              </a:ext>
            </a:extLst>
          </p:cNvPr>
          <p:cNvSpPr>
            <a:spLocks noGrp="1"/>
          </p:cNvSpPr>
          <p:nvPr>
            <p:ph type="title"/>
          </p:nvPr>
        </p:nvSpPr>
        <p:spPr>
          <a:xfrm>
            <a:off x="1141413" y="618518"/>
            <a:ext cx="4459286" cy="1478570"/>
          </a:xfrm>
        </p:spPr>
        <p:txBody>
          <a:bodyPr>
            <a:normAutofit/>
          </a:bodyPr>
          <a:lstStyle/>
          <a:p>
            <a:r>
              <a:rPr lang="en-US" sz="3200"/>
              <a:t>Data summary</a:t>
            </a:r>
            <a:br>
              <a:rPr lang="en-US" sz="3200"/>
            </a:br>
            <a:endParaRPr lang="en-US" sz="3200"/>
          </a:p>
        </p:txBody>
      </p:sp>
      <p:sp>
        <p:nvSpPr>
          <p:cNvPr id="3" name="Content Placeholder 2">
            <a:extLst>
              <a:ext uri="{FF2B5EF4-FFF2-40B4-BE49-F238E27FC236}">
                <a16:creationId xmlns:a16="http://schemas.microsoft.com/office/drawing/2014/main" id="{78E49FC3-1D48-4ABC-9688-EEA26305E196}"/>
              </a:ext>
            </a:extLst>
          </p:cNvPr>
          <p:cNvSpPr>
            <a:spLocks noGrp="1"/>
          </p:cNvSpPr>
          <p:nvPr>
            <p:ph idx="1"/>
          </p:nvPr>
        </p:nvSpPr>
        <p:spPr>
          <a:xfrm>
            <a:off x="1141412" y="2249487"/>
            <a:ext cx="4459287" cy="3965046"/>
          </a:xfrm>
        </p:spPr>
        <p:txBody>
          <a:bodyPr>
            <a:normAutofit/>
          </a:bodyPr>
          <a:lstStyle/>
          <a:p>
            <a:r>
              <a:rPr lang="en-US" sz="2000"/>
              <a:t>Total of 1470 rows and 35 columns in our data set</a:t>
            </a:r>
          </a:p>
        </p:txBody>
      </p:sp>
      <p:pic>
        <p:nvPicPr>
          <p:cNvPr id="7" name="Picture 6">
            <a:extLst>
              <a:ext uri="{FF2B5EF4-FFF2-40B4-BE49-F238E27FC236}">
                <a16:creationId xmlns:a16="http://schemas.microsoft.com/office/drawing/2014/main" id="{D7A7C22F-2E61-45F3-A262-CDD6746362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61581"/>
            <a:ext cx="5456279" cy="250988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C2566D49-BEA2-4033-9AAD-904A50C7F84F}"/>
              </a:ext>
            </a:extLst>
          </p:cNvPr>
          <p:cNvSpPr>
            <a:spLocks noGrp="1"/>
          </p:cNvSpPr>
          <p:nvPr>
            <p:ph type="ftr" sz="quarter" idx="11"/>
          </p:nvPr>
        </p:nvSpPr>
        <p:spPr>
          <a:xfrm>
            <a:off x="8748496" y="6501116"/>
            <a:ext cx="2348566" cy="365125"/>
          </a:xfrm>
        </p:spPr>
        <p:txBody>
          <a:bodyPr>
            <a:normAutofit/>
          </a:bodyPr>
          <a:lstStyle/>
          <a:p>
            <a:pPr>
              <a:spcAft>
                <a:spcPts val="600"/>
              </a:spcAft>
            </a:pPr>
            <a:r>
              <a:rPr lang="en-US" dirty="0"/>
              <a:t>The University of Texas at Dallas</a:t>
            </a:r>
          </a:p>
        </p:txBody>
      </p:sp>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C7C2434E-0767-4D1C-A55A-2460E6208A69}"/>
              </a:ext>
            </a:extLst>
          </p:cNvPr>
          <p:cNvSpPr>
            <a:spLocks noGrp="1"/>
          </p:cNvSpPr>
          <p:nvPr>
            <p:ph type="dt" sz="half" idx="10"/>
          </p:nvPr>
        </p:nvSpPr>
        <p:spPr>
          <a:xfrm>
            <a:off x="9124950" y="6509358"/>
            <a:ext cx="2743200"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4F424988-9A74-459F-974C-39A8A15B519D}"/>
              </a:ext>
            </a:extLst>
          </p:cNvPr>
          <p:cNvSpPr>
            <a:spLocks noGrp="1"/>
          </p:cNvSpPr>
          <p:nvPr>
            <p:ph type="sldNum" sz="quarter" idx="12"/>
          </p:nvPr>
        </p:nvSpPr>
        <p:spPr>
          <a:xfrm>
            <a:off x="11364626" y="6482051"/>
            <a:ext cx="771089" cy="365125"/>
          </a:xfrm>
        </p:spPr>
        <p:txBody>
          <a:bodyPr>
            <a:normAutofit/>
          </a:bodyPr>
          <a:lstStyle/>
          <a:p>
            <a:pPr>
              <a:spcAft>
                <a:spcPts val="600"/>
              </a:spcAft>
            </a:pPr>
            <a:fld id="{0976E860-7638-4E14-AF32-1A0BDBAB95E2}" type="slidenum">
              <a:rPr lang="en-US" smtClean="0"/>
              <a:pPr>
                <a:spcAft>
                  <a:spcPts val="600"/>
                </a:spcAft>
              </a:pPr>
              <a:t>6</a:t>
            </a:fld>
            <a:endParaRPr lang="en-US" dirty="0"/>
          </a:p>
        </p:txBody>
      </p:sp>
      <p:graphicFrame>
        <p:nvGraphicFramePr>
          <p:cNvPr id="44" name="Chart 43">
            <a:extLst>
              <a:ext uri="{FF2B5EF4-FFF2-40B4-BE49-F238E27FC236}">
                <a16:creationId xmlns:a16="http://schemas.microsoft.com/office/drawing/2014/main" id="{AD03538F-1FCA-4E81-93B3-9A387339B79F}"/>
              </a:ext>
            </a:extLst>
          </p:cNvPr>
          <p:cNvGraphicFramePr/>
          <p:nvPr>
            <p:extLst>
              <p:ext uri="{D42A27DB-BD31-4B8C-83A1-F6EECF244321}">
                <p14:modId xmlns:p14="http://schemas.microsoft.com/office/powerpoint/2010/main" val="1216026350"/>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6587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B35F-82F6-410B-8CAE-3706FF21741C}"/>
              </a:ext>
            </a:extLst>
          </p:cNvPr>
          <p:cNvSpPr>
            <a:spLocks noGrp="1"/>
          </p:cNvSpPr>
          <p:nvPr>
            <p:ph type="title"/>
          </p:nvPr>
        </p:nvSpPr>
        <p:spPr>
          <a:xfrm>
            <a:off x="1141413" y="618518"/>
            <a:ext cx="9905998" cy="1478570"/>
          </a:xfrm>
        </p:spPr>
        <p:txBody>
          <a:bodyPr>
            <a:normAutofit/>
          </a:bodyPr>
          <a:lstStyle/>
          <a:p>
            <a:pPr algn="ctr"/>
            <a:r>
              <a:rPr lang="en-US" dirty="0"/>
              <a:t>Data Preprocessing</a:t>
            </a:r>
          </a:p>
        </p:txBody>
      </p:sp>
      <p:sp>
        <p:nvSpPr>
          <p:cNvPr id="11" name="Content Placeholder 10">
            <a:extLst>
              <a:ext uri="{FF2B5EF4-FFF2-40B4-BE49-F238E27FC236}">
                <a16:creationId xmlns:a16="http://schemas.microsoft.com/office/drawing/2014/main" id="{77289767-7274-4BE7-BF77-F400A74DECBA}"/>
              </a:ext>
            </a:extLst>
          </p:cNvPr>
          <p:cNvSpPr>
            <a:spLocks noGrp="1"/>
          </p:cNvSpPr>
          <p:nvPr>
            <p:ph idx="1"/>
          </p:nvPr>
        </p:nvSpPr>
        <p:spPr>
          <a:xfrm>
            <a:off x="1141412" y="2249487"/>
            <a:ext cx="4844521" cy="3541714"/>
          </a:xfrm>
        </p:spPr>
        <p:txBody>
          <a:bodyPr anchor="ctr">
            <a:normAutofit/>
          </a:bodyPr>
          <a:lstStyle/>
          <a:p>
            <a:r>
              <a:rPr lang="en-US" dirty="0"/>
              <a:t>It is a Data Mining technique which involves formatting and transforming inconsistent, incomplete, real world raw data into a consistent and complete understandable data. </a:t>
            </a:r>
          </a:p>
          <a:p>
            <a:endParaRPr lang="en-US" dirty="0"/>
          </a:p>
        </p:txBody>
      </p:sp>
      <p:pic>
        <p:nvPicPr>
          <p:cNvPr id="1028" name="Picture 4" descr="Image result for data preprocessing">
            <a:extLst>
              <a:ext uri="{FF2B5EF4-FFF2-40B4-BE49-F238E27FC236}">
                <a16:creationId xmlns:a16="http://schemas.microsoft.com/office/drawing/2014/main" id="{126C8698-225A-4223-BCB3-23264A122A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4" b="4"/>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F93A4E6-2D6E-40B5-A0B4-DC7522246E0A}"/>
              </a:ext>
            </a:extLst>
          </p:cNvPr>
          <p:cNvSpPr>
            <a:spLocks noGrp="1"/>
          </p:cNvSpPr>
          <p:nvPr>
            <p:ph type="ftr" sz="quarter" idx="11"/>
          </p:nvPr>
        </p:nvSpPr>
        <p:spPr>
          <a:xfrm>
            <a:off x="8262805" y="6416688"/>
            <a:ext cx="2614884" cy="365125"/>
          </a:xfrm>
        </p:spPr>
        <p:txBody>
          <a:bodyPr>
            <a:normAutofit/>
          </a:bodyPr>
          <a:lstStyle/>
          <a:p>
            <a:pPr>
              <a:spcAft>
                <a:spcPts val="600"/>
              </a:spcAft>
            </a:pPr>
            <a:r>
              <a:rPr lang="en-US" dirty="0"/>
              <a:t>The University of Texas at Dallas</a:t>
            </a:r>
          </a:p>
        </p:txBody>
      </p:sp>
      <p:sp>
        <p:nvSpPr>
          <p:cNvPr id="4" name="Date Placeholder 3">
            <a:extLst>
              <a:ext uri="{FF2B5EF4-FFF2-40B4-BE49-F238E27FC236}">
                <a16:creationId xmlns:a16="http://schemas.microsoft.com/office/drawing/2014/main" id="{394BD304-8350-4A93-8E3F-1B6BCE4CA4CA}"/>
              </a:ext>
            </a:extLst>
          </p:cNvPr>
          <p:cNvSpPr>
            <a:spLocks noGrp="1"/>
          </p:cNvSpPr>
          <p:nvPr>
            <p:ph type="dt" sz="half" idx="10"/>
          </p:nvPr>
        </p:nvSpPr>
        <p:spPr>
          <a:xfrm>
            <a:off x="8678521" y="6416688"/>
            <a:ext cx="2743200"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25E037F6-1F90-41CA-984D-1B3F5FDE7A7F}"/>
              </a:ext>
            </a:extLst>
          </p:cNvPr>
          <p:cNvSpPr>
            <a:spLocks noGrp="1"/>
          </p:cNvSpPr>
          <p:nvPr>
            <p:ph type="sldNum" sz="quarter" idx="12"/>
          </p:nvPr>
        </p:nvSpPr>
        <p:spPr>
          <a:xfrm>
            <a:off x="11066348" y="6408746"/>
            <a:ext cx="771089" cy="365125"/>
          </a:xfrm>
        </p:spPr>
        <p:txBody>
          <a:bodyPr>
            <a:normAutofit/>
          </a:bodyPr>
          <a:lstStyle/>
          <a:p>
            <a:pPr>
              <a:spcAft>
                <a:spcPts val="600"/>
              </a:spcAft>
            </a:pPr>
            <a:fld id="{0976E860-7638-4E14-AF32-1A0BDBAB95E2}" type="slidenum">
              <a:rPr lang="en-US" smtClean="0"/>
              <a:pPr>
                <a:spcAft>
                  <a:spcPts val="600"/>
                </a:spcAft>
              </a:pPr>
              <a:t>7</a:t>
            </a:fld>
            <a:endParaRPr lang="en-US" dirty="0"/>
          </a:p>
        </p:txBody>
      </p:sp>
      <p:graphicFrame>
        <p:nvGraphicFramePr>
          <p:cNvPr id="8" name="Chart 7">
            <a:extLst>
              <a:ext uri="{FF2B5EF4-FFF2-40B4-BE49-F238E27FC236}">
                <a16:creationId xmlns:a16="http://schemas.microsoft.com/office/drawing/2014/main" id="{F7FE4FC7-D17E-4112-8EF6-EED6E39C9259}"/>
              </a:ext>
            </a:extLst>
          </p:cNvPr>
          <p:cNvGraphicFramePr/>
          <p:nvPr>
            <p:extLst>
              <p:ext uri="{D42A27DB-BD31-4B8C-83A1-F6EECF244321}">
                <p14:modId xmlns:p14="http://schemas.microsoft.com/office/powerpoint/2010/main" val="749858584"/>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1568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9A66DFDE-1CCD-49D9-B6F7-9B9360AF6B2B}"/>
              </a:ext>
            </a:extLst>
          </p:cNvPr>
          <p:cNvSpPr>
            <a:spLocks noGrp="1"/>
          </p:cNvSpPr>
          <p:nvPr>
            <p:ph idx="1"/>
          </p:nvPr>
        </p:nvSpPr>
        <p:spPr>
          <a:xfrm>
            <a:off x="1101725" y="1404495"/>
            <a:ext cx="4459287" cy="3965046"/>
          </a:xfrm>
        </p:spPr>
        <p:txBody>
          <a:bodyPr>
            <a:normAutofit lnSpcReduction="10000"/>
          </a:bodyPr>
          <a:lstStyle/>
          <a:p>
            <a:r>
              <a:rPr lang="en-US" sz="2000" dirty="0"/>
              <a:t>Here the data format of Education Column from 1,2,3,4,5 is changed to 1 'Below College' 2 'College' 3 'Bachelor' 4 'Master' 5 'Doctor</a:t>
            </a:r>
          </a:p>
          <a:p>
            <a:r>
              <a:rPr lang="en-US" sz="2000" dirty="0"/>
              <a:t>Data format of Environment Satisfaction from 1,2,3,4 to 1 'Low' 2 'Medium' 3 'High' 4 'Very High’.</a:t>
            </a:r>
          </a:p>
          <a:p>
            <a:r>
              <a:rPr lang="en-US" sz="2000" dirty="0"/>
              <a:t>Data format of Job Involvement from 1,2,3,4 to 1 'Low' 2 'Medium' 3 'High' 4 'Very High'.</a:t>
            </a:r>
          </a:p>
          <a:p>
            <a:endParaRPr lang="en-US" sz="2000" dirty="0"/>
          </a:p>
          <a:p>
            <a:endParaRPr lang="en-US" sz="2000" dirty="0"/>
          </a:p>
          <a:p>
            <a:endParaRPr lang="en-US" sz="2000" dirty="0"/>
          </a:p>
        </p:txBody>
      </p:sp>
      <p:pic>
        <p:nvPicPr>
          <p:cNvPr id="10" name="Content Placeholder 6">
            <a:extLst>
              <a:ext uri="{FF2B5EF4-FFF2-40B4-BE49-F238E27FC236}">
                <a16:creationId xmlns:a16="http://schemas.microsoft.com/office/drawing/2014/main" id="{BD872319-A8A7-45B7-9B2A-AB5D18968884}"/>
              </a:ext>
            </a:extLst>
          </p:cNvPr>
          <p:cNvPicPr>
            <a:picLocks/>
          </p:cNvPicPr>
          <p:nvPr/>
        </p:nvPicPr>
        <p:blipFill>
          <a:blip r:embed="rId4"/>
          <a:stretch>
            <a:fillRect/>
          </a:stretch>
        </p:blipFill>
        <p:spPr>
          <a:xfrm>
            <a:off x="5455920" y="1091143"/>
            <a:ext cx="6688455" cy="436236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F225DCC3-A532-4A80-927F-F299C6A59271}"/>
              </a:ext>
            </a:extLst>
          </p:cNvPr>
          <p:cNvSpPr>
            <a:spLocks noGrp="1"/>
          </p:cNvSpPr>
          <p:nvPr>
            <p:ph type="ftr" sz="quarter" idx="11"/>
          </p:nvPr>
        </p:nvSpPr>
        <p:spPr>
          <a:xfrm>
            <a:off x="8640770" y="6407148"/>
            <a:ext cx="2348725" cy="365125"/>
          </a:xfrm>
        </p:spPr>
        <p:txBody>
          <a:bodyPr>
            <a:normAutofit/>
          </a:bodyPr>
          <a:lstStyle/>
          <a:p>
            <a:pPr>
              <a:spcAft>
                <a:spcPts val="600"/>
              </a:spcAft>
            </a:pPr>
            <a:r>
              <a:rPr lang="en-US" dirty="0"/>
              <a:t>The University of Texas at Dallas</a:t>
            </a:r>
          </a:p>
        </p:txBody>
      </p:sp>
      <p:grpSp>
        <p:nvGrpSpPr>
          <p:cNvPr id="19" name="Group 1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913FF263-8DB0-44E5-820A-31E79B8ABAE9}"/>
              </a:ext>
            </a:extLst>
          </p:cNvPr>
          <p:cNvSpPr>
            <a:spLocks noGrp="1"/>
          </p:cNvSpPr>
          <p:nvPr>
            <p:ph type="dt" sz="half" idx="10"/>
          </p:nvPr>
        </p:nvSpPr>
        <p:spPr>
          <a:xfrm>
            <a:off x="10739534" y="6407148"/>
            <a:ext cx="1128615" cy="365125"/>
          </a:xfrm>
        </p:spPr>
        <p:txBody>
          <a:bodyPr>
            <a:normAutofit/>
          </a:bodyPr>
          <a:lstStyle/>
          <a:p>
            <a:pPr>
              <a:spcAft>
                <a:spcPts val="600"/>
              </a:spcAft>
            </a:pPr>
            <a:fld id="{E8AEC327-66F3-4F6E-A14B-31622B256E0A}" type="datetime1">
              <a:rPr lang="en-US" smtClean="0"/>
              <a:pPr>
                <a:spcAft>
                  <a:spcPts val="600"/>
                </a:spcAft>
              </a:pPr>
              <a:t>11/14/2018</a:t>
            </a:fld>
            <a:endParaRPr lang="en-US" dirty="0"/>
          </a:p>
        </p:txBody>
      </p:sp>
      <p:sp>
        <p:nvSpPr>
          <p:cNvPr id="6" name="Slide Number Placeholder 5">
            <a:extLst>
              <a:ext uri="{FF2B5EF4-FFF2-40B4-BE49-F238E27FC236}">
                <a16:creationId xmlns:a16="http://schemas.microsoft.com/office/drawing/2014/main" id="{FBA2B561-5769-4CD2-B3A7-E5485621312C}"/>
              </a:ext>
            </a:extLst>
          </p:cNvPr>
          <p:cNvSpPr>
            <a:spLocks noGrp="1"/>
          </p:cNvSpPr>
          <p:nvPr>
            <p:ph type="sldNum" sz="quarter" idx="12"/>
          </p:nvPr>
        </p:nvSpPr>
        <p:spPr>
          <a:xfrm>
            <a:off x="11364626" y="6407149"/>
            <a:ext cx="771089" cy="365125"/>
          </a:xfrm>
        </p:spPr>
        <p:txBody>
          <a:bodyPr>
            <a:normAutofit/>
          </a:bodyPr>
          <a:lstStyle/>
          <a:p>
            <a:pPr>
              <a:spcAft>
                <a:spcPts val="600"/>
              </a:spcAft>
            </a:pPr>
            <a:fld id="{0976E860-7638-4E14-AF32-1A0BDBAB95E2}" type="slidenum">
              <a:rPr lang="en-US" smtClean="0"/>
              <a:pPr>
                <a:spcAft>
                  <a:spcPts val="600"/>
                </a:spcAft>
              </a:pPr>
              <a:t>8</a:t>
            </a:fld>
            <a:endParaRPr lang="en-US" dirty="0"/>
          </a:p>
        </p:txBody>
      </p:sp>
      <p:graphicFrame>
        <p:nvGraphicFramePr>
          <p:cNvPr id="47" name="Chart 46">
            <a:extLst>
              <a:ext uri="{FF2B5EF4-FFF2-40B4-BE49-F238E27FC236}">
                <a16:creationId xmlns:a16="http://schemas.microsoft.com/office/drawing/2014/main" id="{3928C261-D723-410E-A679-56D7F331B19F}"/>
              </a:ext>
            </a:extLst>
          </p:cNvPr>
          <p:cNvGraphicFramePr/>
          <p:nvPr>
            <p:extLst>
              <p:ext uri="{D42A27DB-BD31-4B8C-83A1-F6EECF244321}">
                <p14:modId xmlns:p14="http://schemas.microsoft.com/office/powerpoint/2010/main" val="1699936103"/>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8321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21929E3C-6270-4396-A19D-4EEC9E92FFC2}"/>
              </a:ext>
            </a:extLst>
          </p:cNvPr>
          <p:cNvSpPr>
            <a:spLocks noGrp="1"/>
          </p:cNvSpPr>
          <p:nvPr>
            <p:ph idx="1"/>
          </p:nvPr>
        </p:nvSpPr>
        <p:spPr>
          <a:xfrm>
            <a:off x="1657351" y="509111"/>
            <a:ext cx="9691052" cy="3965046"/>
          </a:xfrm>
        </p:spPr>
        <p:txBody>
          <a:bodyPr>
            <a:normAutofit/>
          </a:bodyPr>
          <a:lstStyle/>
          <a:p>
            <a:r>
              <a:rPr lang="en-US" sz="2000" dirty="0"/>
              <a:t>Removed Columns Employee Number (Not relevant), Standard Hours (Unary Data), over 18 (Unary Data), Employee Count (Unary Data), Relationship Satisfaction (Not relevant), these variables seems to be out of context in finding Attrition Rate.</a:t>
            </a:r>
          </a:p>
          <a:p>
            <a:pPr marL="0" indent="0">
              <a:buNone/>
            </a:pPr>
            <a:endParaRPr lang="en-US" sz="2000" dirty="0"/>
          </a:p>
        </p:txBody>
      </p:sp>
      <p:pic>
        <p:nvPicPr>
          <p:cNvPr id="10" name="Content Placeholder 6">
            <a:extLst>
              <a:ext uri="{FF2B5EF4-FFF2-40B4-BE49-F238E27FC236}">
                <a16:creationId xmlns:a16="http://schemas.microsoft.com/office/drawing/2014/main" id="{FD4C1818-B880-4BC0-A083-28346AE3A42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490982" y="1756722"/>
            <a:ext cx="10159680" cy="443134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463200F3-6B8B-48CA-ABE6-C2DBED48ACC5}"/>
              </a:ext>
            </a:extLst>
          </p:cNvPr>
          <p:cNvSpPr>
            <a:spLocks noGrp="1"/>
          </p:cNvSpPr>
          <p:nvPr>
            <p:ph type="ftr" sz="quarter" idx="11"/>
          </p:nvPr>
        </p:nvSpPr>
        <p:spPr>
          <a:xfrm>
            <a:off x="8539140" y="6405667"/>
            <a:ext cx="2376230" cy="365125"/>
          </a:xfrm>
        </p:spPr>
        <p:txBody>
          <a:bodyPr>
            <a:normAutofit/>
          </a:bodyPr>
          <a:lstStyle/>
          <a:p>
            <a:pPr>
              <a:spcAft>
                <a:spcPts val="600"/>
              </a:spcAft>
            </a:pPr>
            <a:r>
              <a:rPr lang="en-US" dirty="0"/>
              <a:t>The University of Texas at Dallas</a:t>
            </a:r>
            <a:endParaRPr lang="en-US"/>
          </a:p>
        </p:txBody>
      </p:sp>
      <p:grpSp>
        <p:nvGrpSpPr>
          <p:cNvPr id="19" name="Group 1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8232C883-820B-45D4-8D96-AE8EA4B3485A}"/>
              </a:ext>
            </a:extLst>
          </p:cNvPr>
          <p:cNvSpPr>
            <a:spLocks noGrp="1"/>
          </p:cNvSpPr>
          <p:nvPr>
            <p:ph type="dt" sz="half" idx="10"/>
          </p:nvPr>
        </p:nvSpPr>
        <p:spPr>
          <a:xfrm>
            <a:off x="10543592" y="6382757"/>
            <a:ext cx="1171006" cy="365125"/>
          </a:xfrm>
        </p:spPr>
        <p:txBody>
          <a:bodyPr>
            <a:normAutofit/>
          </a:bodyPr>
          <a:lstStyle/>
          <a:p>
            <a:pPr>
              <a:spcAft>
                <a:spcPts val="600"/>
              </a:spcAft>
            </a:pPr>
            <a:fld id="{E8AEC327-66F3-4F6E-A14B-31622B256E0A}" type="datetime1">
              <a:rPr lang="en-US" smtClean="0"/>
              <a:pPr>
                <a:spcAft>
                  <a:spcPts val="600"/>
                </a:spcAft>
              </a:pPr>
              <a:t>11/14/2018</a:t>
            </a:fld>
            <a:endParaRPr lang="en-US"/>
          </a:p>
        </p:txBody>
      </p:sp>
      <p:sp>
        <p:nvSpPr>
          <p:cNvPr id="6" name="Slide Number Placeholder 5">
            <a:extLst>
              <a:ext uri="{FF2B5EF4-FFF2-40B4-BE49-F238E27FC236}">
                <a16:creationId xmlns:a16="http://schemas.microsoft.com/office/drawing/2014/main" id="{E26CD591-C158-43CC-A354-8D747FED3DDC}"/>
              </a:ext>
            </a:extLst>
          </p:cNvPr>
          <p:cNvSpPr>
            <a:spLocks noGrp="1"/>
          </p:cNvSpPr>
          <p:nvPr>
            <p:ph type="sldNum" sz="quarter" idx="12"/>
          </p:nvPr>
        </p:nvSpPr>
        <p:spPr>
          <a:xfrm>
            <a:off x="11273273" y="6386515"/>
            <a:ext cx="771089" cy="365125"/>
          </a:xfrm>
        </p:spPr>
        <p:txBody>
          <a:bodyPr>
            <a:normAutofit/>
          </a:bodyPr>
          <a:lstStyle/>
          <a:p>
            <a:pPr>
              <a:spcAft>
                <a:spcPts val="600"/>
              </a:spcAft>
            </a:pPr>
            <a:fld id="{0976E860-7638-4E14-AF32-1A0BDBAB95E2}" type="slidenum">
              <a:rPr lang="en-US" smtClean="0"/>
              <a:pPr>
                <a:spcAft>
                  <a:spcPts val="600"/>
                </a:spcAft>
              </a:pPr>
              <a:t>9</a:t>
            </a:fld>
            <a:endParaRPr lang="en-US" dirty="0"/>
          </a:p>
        </p:txBody>
      </p:sp>
      <p:graphicFrame>
        <p:nvGraphicFramePr>
          <p:cNvPr id="47" name="Chart 46">
            <a:extLst>
              <a:ext uri="{FF2B5EF4-FFF2-40B4-BE49-F238E27FC236}">
                <a16:creationId xmlns:a16="http://schemas.microsoft.com/office/drawing/2014/main" id="{ECA99935-4BC6-4332-9719-58A95013C879}"/>
              </a:ext>
            </a:extLst>
          </p:cNvPr>
          <p:cNvGraphicFramePr/>
          <p:nvPr>
            <p:extLst>
              <p:ext uri="{D42A27DB-BD31-4B8C-83A1-F6EECF244321}">
                <p14:modId xmlns:p14="http://schemas.microsoft.com/office/powerpoint/2010/main" val="4029503615"/>
              </p:ext>
            </p:extLst>
          </p:nvPr>
        </p:nvGraphicFramePr>
        <p:xfrm>
          <a:off x="11364626" y="0"/>
          <a:ext cx="945622" cy="7172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12219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807</TotalTime>
  <Words>906</Words>
  <Application>Microsoft Office PowerPoint</Application>
  <PresentationFormat>Widescreen</PresentationFormat>
  <Paragraphs>196</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Trebuchet MS</vt:lpstr>
      <vt:lpstr>Tw Cen MT</vt:lpstr>
      <vt:lpstr>Circuit</vt:lpstr>
      <vt:lpstr>Finding Attrition rate in a company</vt:lpstr>
      <vt:lpstr>PowerPoint Presentation</vt:lpstr>
      <vt:lpstr>Contents</vt:lpstr>
      <vt:lpstr>Data Mining Objective and Motivation</vt:lpstr>
      <vt:lpstr>Data set Description</vt:lpstr>
      <vt:lpstr>Data summary </vt:lpstr>
      <vt:lpstr>Data Preprocessing</vt:lpstr>
      <vt:lpstr>PowerPoint Presentation</vt:lpstr>
      <vt:lpstr>PowerPoint Presentation</vt:lpstr>
      <vt:lpstr>Before Preprocessing</vt:lpstr>
      <vt:lpstr>after Preprocessing</vt:lpstr>
      <vt:lpstr>Final Data Preprocessing</vt:lpstr>
      <vt:lpstr>Data partition</vt:lpstr>
      <vt:lpstr>Predictive Analysis</vt:lpstr>
      <vt:lpstr>Decision Tree</vt:lpstr>
      <vt:lpstr>PowerPoint Presentation</vt:lpstr>
      <vt:lpstr>               DECISION TREE structure </vt:lpstr>
      <vt:lpstr>Accuracy rate of decision tree </vt:lpstr>
      <vt:lpstr>Data transformation</vt:lpstr>
      <vt:lpstr>Logistic Regression</vt:lpstr>
      <vt:lpstr>Logistic Regression with selection model as none</vt:lpstr>
      <vt:lpstr>Logistic Regression- Forward Regression</vt:lpstr>
      <vt:lpstr>Logistic Regression – Backward Regression</vt:lpstr>
      <vt:lpstr>Logistic Regression – Step-wise Regression</vt:lpstr>
      <vt:lpstr>Neural Network</vt:lpstr>
      <vt:lpstr>Gradient Boosting</vt:lpstr>
      <vt:lpstr>Final Model</vt:lpstr>
      <vt:lpstr>Model comparison</vt:lpstr>
      <vt:lpstr>Conclusion</vt:lpstr>
      <vt:lpstr>QUERIES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Attrition rate in a company</dc:title>
  <dc:creator>Muktevi, Venkata Sarath Chandra</dc:creator>
  <cp:lastModifiedBy>Muktevi, Venkata Sarath Chandra</cp:lastModifiedBy>
  <cp:revision>175</cp:revision>
  <dcterms:created xsi:type="dcterms:W3CDTF">2018-11-10T04:33:09Z</dcterms:created>
  <dcterms:modified xsi:type="dcterms:W3CDTF">2018-11-14T17:34:24Z</dcterms:modified>
</cp:coreProperties>
</file>